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32.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notesSlides/notesSlide16.xml" ContentType="application/vnd.openxmlformats-officedocument.presentationml.notesSlide+xml"/>
  <Override PartName="/ppt/notesSlides/notesSlide34.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slides/slide55.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ppt/notesSlides/notesSlide35.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Default Extension="gif" ContentType="image/gif"/>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handoutMasters/handoutMaster1.xml" ContentType="application/vnd.openxmlformats-officedocument.presentationml.handoutMaster+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Override PartName="/ppt/slides/slide23.xml" ContentType="application/vnd.openxmlformats-officedocument.presentationml.slide+xml"/>
  <Override PartName="/ppt/slides/slide41.xml" ContentType="application/vnd.openxmlformats-officedocument.presentationml.slide+xml"/>
  <Override PartName="/ppt/notesSlides/notesSlide25.xml" ContentType="application/vnd.openxmlformats-officedocument.presentationml.notesSlide+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p:sldMasterIdLst>
    <p:sldMasterId id="2147483648" r:id="rId1"/>
  </p:sldMasterIdLst>
  <p:notesMasterIdLst>
    <p:notesMasterId r:id="rId57"/>
  </p:notesMasterIdLst>
  <p:handoutMasterIdLst>
    <p:handoutMasterId r:id="rId58"/>
  </p:handoutMasterIdLst>
  <p:sldIdLst>
    <p:sldId id="371" r:id="rId2"/>
    <p:sldId id="424" r:id="rId3"/>
    <p:sldId id="449" r:id="rId4"/>
    <p:sldId id="434" r:id="rId5"/>
    <p:sldId id="429" r:id="rId6"/>
    <p:sldId id="534" r:id="rId7"/>
    <p:sldId id="535" r:id="rId8"/>
    <p:sldId id="536" r:id="rId9"/>
    <p:sldId id="538" r:id="rId10"/>
    <p:sldId id="539" r:id="rId11"/>
    <p:sldId id="588" r:id="rId12"/>
    <p:sldId id="537" r:id="rId13"/>
    <p:sldId id="589" r:id="rId14"/>
    <p:sldId id="591" r:id="rId15"/>
    <p:sldId id="590" r:id="rId16"/>
    <p:sldId id="593" r:id="rId17"/>
    <p:sldId id="574" r:id="rId18"/>
    <p:sldId id="540" r:id="rId19"/>
    <p:sldId id="575" r:id="rId20"/>
    <p:sldId id="541" r:id="rId21"/>
    <p:sldId id="542" r:id="rId22"/>
    <p:sldId id="543" r:id="rId23"/>
    <p:sldId id="545" r:id="rId24"/>
    <p:sldId id="544" r:id="rId25"/>
    <p:sldId id="546" r:id="rId26"/>
    <p:sldId id="547" r:id="rId27"/>
    <p:sldId id="550" r:id="rId28"/>
    <p:sldId id="548" r:id="rId29"/>
    <p:sldId id="551" r:id="rId30"/>
    <p:sldId id="553" r:id="rId31"/>
    <p:sldId id="549" r:id="rId32"/>
    <p:sldId id="552" r:id="rId33"/>
    <p:sldId id="576" r:id="rId34"/>
    <p:sldId id="554" r:id="rId35"/>
    <p:sldId id="555" r:id="rId36"/>
    <p:sldId id="556" r:id="rId37"/>
    <p:sldId id="557" r:id="rId38"/>
    <p:sldId id="558" r:id="rId39"/>
    <p:sldId id="559" r:id="rId40"/>
    <p:sldId id="562" r:id="rId41"/>
    <p:sldId id="560" r:id="rId42"/>
    <p:sldId id="561" r:id="rId43"/>
    <p:sldId id="566" r:id="rId44"/>
    <p:sldId id="592" r:id="rId45"/>
    <p:sldId id="567" r:id="rId46"/>
    <p:sldId id="581" r:id="rId47"/>
    <p:sldId id="582" r:id="rId48"/>
    <p:sldId id="583" r:id="rId49"/>
    <p:sldId id="568" r:id="rId50"/>
    <p:sldId id="577" r:id="rId51"/>
    <p:sldId id="573" r:id="rId52"/>
    <p:sldId id="579" r:id="rId53"/>
    <p:sldId id="586" r:id="rId54"/>
    <p:sldId id="584" r:id="rId55"/>
    <p:sldId id="578" r:id="rId56"/>
  </p:sldIdLst>
  <p:sldSz cx="9144000" cy="6858000" type="screen4x3"/>
  <p:notesSz cx="6858000" cy="9296400"/>
  <p:defaultTextStyle>
    <a:defPPr>
      <a:defRPr lang="en-US"/>
    </a:defPPr>
    <a:lvl1pPr algn="l" rtl="0" eaLnBrk="0" fontAlgn="base" hangingPunct="0">
      <a:spcBef>
        <a:spcPct val="0"/>
      </a:spcBef>
      <a:spcAft>
        <a:spcPct val="0"/>
      </a:spcAft>
      <a:defRPr sz="2400" kern="1200">
        <a:solidFill>
          <a:schemeClr val="tx1"/>
        </a:solidFill>
        <a:latin typeface="Times New Roman" pitchFamily="18" charset="0"/>
        <a:ea typeface="+mn-ea"/>
        <a:cs typeface="+mn-cs"/>
      </a:defRPr>
    </a:lvl1pPr>
    <a:lvl2pPr marL="457200" algn="l" rtl="0" eaLnBrk="0" fontAlgn="base" hangingPunct="0">
      <a:spcBef>
        <a:spcPct val="0"/>
      </a:spcBef>
      <a:spcAft>
        <a:spcPct val="0"/>
      </a:spcAft>
      <a:defRPr sz="2400" kern="1200">
        <a:solidFill>
          <a:schemeClr val="tx1"/>
        </a:solidFill>
        <a:latin typeface="Times New Roman" pitchFamily="18" charset="0"/>
        <a:ea typeface="+mn-ea"/>
        <a:cs typeface="+mn-cs"/>
      </a:defRPr>
    </a:lvl2pPr>
    <a:lvl3pPr marL="914400" algn="l" rtl="0" eaLnBrk="0" fontAlgn="base" hangingPunct="0">
      <a:spcBef>
        <a:spcPct val="0"/>
      </a:spcBef>
      <a:spcAft>
        <a:spcPct val="0"/>
      </a:spcAft>
      <a:defRPr sz="2400" kern="1200">
        <a:solidFill>
          <a:schemeClr val="tx1"/>
        </a:solidFill>
        <a:latin typeface="Times New Roman" pitchFamily="18" charset="0"/>
        <a:ea typeface="+mn-ea"/>
        <a:cs typeface="+mn-cs"/>
      </a:defRPr>
    </a:lvl3pPr>
    <a:lvl4pPr marL="1371600" algn="l" rtl="0" eaLnBrk="0" fontAlgn="base" hangingPunct="0">
      <a:spcBef>
        <a:spcPct val="0"/>
      </a:spcBef>
      <a:spcAft>
        <a:spcPct val="0"/>
      </a:spcAft>
      <a:defRPr sz="2400" kern="1200">
        <a:solidFill>
          <a:schemeClr val="tx1"/>
        </a:solidFill>
        <a:latin typeface="Times New Roman" pitchFamily="18" charset="0"/>
        <a:ea typeface="+mn-ea"/>
        <a:cs typeface="+mn-cs"/>
      </a:defRPr>
    </a:lvl4pPr>
    <a:lvl5pPr marL="1828800" algn="l" rtl="0" eaLnBrk="0" fontAlgn="base" hangingPunct="0">
      <a:spcBef>
        <a:spcPct val="0"/>
      </a:spcBef>
      <a:spcAft>
        <a:spcPct val="0"/>
      </a:spcAft>
      <a:defRPr sz="2400" kern="1200">
        <a:solidFill>
          <a:schemeClr val="tx1"/>
        </a:solidFill>
        <a:latin typeface="Times New Roman" pitchFamily="18" charset="0"/>
        <a:ea typeface="+mn-ea"/>
        <a:cs typeface="+mn-cs"/>
      </a:defRPr>
    </a:lvl5pPr>
    <a:lvl6pPr marL="2286000" algn="l" defTabSz="914400" rtl="0" eaLnBrk="1" latinLnBrk="0" hangingPunct="1">
      <a:defRPr sz="2400" kern="1200">
        <a:solidFill>
          <a:schemeClr val="tx1"/>
        </a:solidFill>
        <a:latin typeface="Times New Roman" pitchFamily="18" charset="0"/>
        <a:ea typeface="+mn-ea"/>
        <a:cs typeface="+mn-cs"/>
      </a:defRPr>
    </a:lvl6pPr>
    <a:lvl7pPr marL="2743200" algn="l" defTabSz="914400" rtl="0" eaLnBrk="1" latinLnBrk="0" hangingPunct="1">
      <a:defRPr sz="2400" kern="1200">
        <a:solidFill>
          <a:schemeClr val="tx1"/>
        </a:solidFill>
        <a:latin typeface="Times New Roman" pitchFamily="18" charset="0"/>
        <a:ea typeface="+mn-ea"/>
        <a:cs typeface="+mn-cs"/>
      </a:defRPr>
    </a:lvl7pPr>
    <a:lvl8pPr marL="3200400" algn="l" defTabSz="914400" rtl="0" eaLnBrk="1" latinLnBrk="0" hangingPunct="1">
      <a:defRPr sz="2400" kern="1200">
        <a:solidFill>
          <a:schemeClr val="tx1"/>
        </a:solidFill>
        <a:latin typeface="Times New Roman" pitchFamily="18" charset="0"/>
        <a:ea typeface="+mn-ea"/>
        <a:cs typeface="+mn-cs"/>
      </a:defRPr>
    </a:lvl8pPr>
    <a:lvl9pPr marL="3657600" algn="l" defTabSz="914400" rtl="0" eaLnBrk="1" latinLnBrk="0" hangingPunct="1">
      <a:defRPr sz="2400" kern="1200">
        <a:solidFill>
          <a:schemeClr val="tx1"/>
        </a:solidFill>
        <a:latin typeface="Times New Roman" pitchFamily="18"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66FF"/>
    <a:srgbClr val="0000FF"/>
    <a:srgbClr val="FF3300"/>
    <a:srgbClr val="00CCFF"/>
    <a:srgbClr val="FFFF00"/>
    <a:srgbClr val="DDDDDD"/>
    <a:srgbClr val="FFCCFF"/>
    <a:srgbClr val="9999FF"/>
    <a:srgbClr val="00CC66"/>
  </p:clrMru>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3062" autoAdjust="0"/>
    <p:restoredTop sz="83405" autoAdjust="0"/>
  </p:normalViewPr>
  <p:slideViewPr>
    <p:cSldViewPr snapToGrid="0">
      <p:cViewPr>
        <p:scale>
          <a:sx n="91" d="100"/>
          <a:sy n="91" d="100"/>
        </p:scale>
        <p:origin x="-2334" y="-17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1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defTabSz="873125">
              <a:defRPr sz="1100"/>
            </a:lvl1pPr>
          </a:lstStyle>
          <a:p>
            <a:pPr>
              <a:defRPr/>
            </a:pPr>
            <a:endParaRPr lang="ko-KR" altLang="ko-KR"/>
          </a:p>
        </p:txBody>
      </p:sp>
      <p:sp>
        <p:nvSpPr>
          <p:cNvPr id="131075" name="Rectangle 3"/>
          <p:cNvSpPr>
            <a:spLocks noGrp="1" noChangeArrowheads="1"/>
          </p:cNvSpPr>
          <p:nvPr>
            <p:ph type="dt" sz="quarter" idx="1"/>
          </p:nvPr>
        </p:nvSpPr>
        <p:spPr bwMode="auto">
          <a:xfrm>
            <a:off x="3884613" y="0"/>
            <a:ext cx="2971800" cy="463550"/>
          </a:xfrm>
          <a:prstGeom prst="rect">
            <a:avLst/>
          </a:prstGeom>
          <a:noFill/>
          <a:ln w="9525">
            <a:noFill/>
            <a:miter lim="800000"/>
            <a:headEnd/>
            <a:tailEnd/>
          </a:ln>
          <a:effectLst/>
        </p:spPr>
        <p:txBody>
          <a:bodyPr vert="horz" wrap="square" lIns="87316" tIns="43658" rIns="87316" bIns="43658" numCol="1" anchor="t" anchorCtr="0" compatLnSpc="1">
            <a:prstTxWarp prst="textNoShape">
              <a:avLst/>
            </a:prstTxWarp>
          </a:bodyPr>
          <a:lstStyle>
            <a:lvl1pPr algn="r" defTabSz="873125">
              <a:defRPr sz="1100"/>
            </a:lvl1pPr>
          </a:lstStyle>
          <a:p>
            <a:pPr>
              <a:defRPr/>
            </a:pPr>
            <a:endParaRPr lang="ko-KR" altLang="ko-KR"/>
          </a:p>
        </p:txBody>
      </p:sp>
      <p:sp>
        <p:nvSpPr>
          <p:cNvPr id="131076" name="Rectangle 4"/>
          <p:cNvSpPr>
            <a:spLocks noGrp="1" noChangeArrowheads="1"/>
          </p:cNvSpPr>
          <p:nvPr>
            <p:ph type="ftr" sz="quarter" idx="2"/>
          </p:nvPr>
        </p:nvSpPr>
        <p:spPr bwMode="auto">
          <a:xfrm>
            <a:off x="0"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defTabSz="873125">
              <a:defRPr sz="1100"/>
            </a:lvl1pPr>
          </a:lstStyle>
          <a:p>
            <a:pPr>
              <a:defRPr/>
            </a:pPr>
            <a:endParaRPr lang="ko-KR" altLang="ko-KR"/>
          </a:p>
        </p:txBody>
      </p:sp>
      <p:sp>
        <p:nvSpPr>
          <p:cNvPr id="131077" name="Rectangle 5"/>
          <p:cNvSpPr>
            <a:spLocks noGrp="1" noChangeArrowheads="1"/>
          </p:cNvSpPr>
          <p:nvPr>
            <p:ph type="sldNum" sz="quarter" idx="3"/>
          </p:nvPr>
        </p:nvSpPr>
        <p:spPr bwMode="auto">
          <a:xfrm>
            <a:off x="3884613" y="8831263"/>
            <a:ext cx="2971800" cy="463550"/>
          </a:xfrm>
          <a:prstGeom prst="rect">
            <a:avLst/>
          </a:prstGeom>
          <a:noFill/>
          <a:ln w="9525">
            <a:noFill/>
            <a:miter lim="800000"/>
            <a:headEnd/>
            <a:tailEnd/>
          </a:ln>
          <a:effectLst/>
        </p:spPr>
        <p:txBody>
          <a:bodyPr vert="horz" wrap="square" lIns="87316" tIns="43658" rIns="87316" bIns="43658" numCol="1" anchor="b" anchorCtr="0" compatLnSpc="1">
            <a:prstTxWarp prst="textNoShape">
              <a:avLst/>
            </a:prstTxWarp>
          </a:bodyPr>
          <a:lstStyle>
            <a:lvl1pPr algn="r" defTabSz="873125">
              <a:defRPr sz="1100">
                <a:ea typeface="굴림" charset="-127"/>
              </a:defRPr>
            </a:lvl1pPr>
          </a:lstStyle>
          <a:p>
            <a:pPr>
              <a:defRPr/>
            </a:pPr>
            <a:fld id="{724FD1BD-C5C4-4825-A226-B420C60AAE12}"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4" name="Rectangle 2"/>
          <p:cNvSpPr>
            <a:spLocks noGrp="1" noChangeArrowheads="1"/>
          </p:cNvSpPr>
          <p:nvPr>
            <p:ph type="hdr" sz="quarter"/>
          </p:nvPr>
        </p:nvSpPr>
        <p:spPr bwMode="auto">
          <a:xfrm>
            <a:off x="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defTabSz="923925">
              <a:defRPr sz="1200"/>
            </a:lvl1pPr>
          </a:lstStyle>
          <a:p>
            <a:pPr>
              <a:defRPr/>
            </a:pPr>
            <a:endParaRPr lang="ko-KR" altLang="ko-KR"/>
          </a:p>
        </p:txBody>
      </p:sp>
      <p:sp>
        <p:nvSpPr>
          <p:cNvPr id="3075" name="Rectangle 3"/>
          <p:cNvSpPr>
            <a:spLocks noGrp="1" noChangeArrowheads="1"/>
          </p:cNvSpPr>
          <p:nvPr>
            <p:ph type="dt" idx="1"/>
          </p:nvPr>
        </p:nvSpPr>
        <p:spPr bwMode="auto">
          <a:xfrm>
            <a:off x="3886200" y="0"/>
            <a:ext cx="2971800" cy="463550"/>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lvl1pPr algn="r" defTabSz="923925">
              <a:defRPr sz="1200"/>
            </a:lvl1pPr>
          </a:lstStyle>
          <a:p>
            <a:pPr>
              <a:defRPr/>
            </a:pPr>
            <a:endParaRPr lang="ko-KR" altLang="ko-KR"/>
          </a:p>
        </p:txBody>
      </p:sp>
      <p:sp>
        <p:nvSpPr>
          <p:cNvPr id="107524" name="Rectangle 4"/>
          <p:cNvSpPr>
            <a:spLocks noGrp="1" noRot="1" noChangeAspect="1" noChangeArrowheads="1" noTextEdit="1"/>
          </p:cNvSpPr>
          <p:nvPr>
            <p:ph type="sldImg" idx="2"/>
          </p:nvPr>
        </p:nvSpPr>
        <p:spPr bwMode="auto">
          <a:xfrm>
            <a:off x="1106488" y="698500"/>
            <a:ext cx="4648200" cy="3486150"/>
          </a:xfrm>
          <a:prstGeom prst="rect">
            <a:avLst/>
          </a:prstGeom>
          <a:noFill/>
          <a:ln w="9525">
            <a:solidFill>
              <a:srgbClr val="000000"/>
            </a:solidFill>
            <a:miter lim="800000"/>
            <a:headEnd/>
            <a:tailEnd/>
          </a:ln>
        </p:spPr>
      </p:sp>
      <p:sp>
        <p:nvSpPr>
          <p:cNvPr id="3077" name="Rectangle 5"/>
          <p:cNvSpPr>
            <a:spLocks noGrp="1" noChangeArrowheads="1"/>
          </p:cNvSpPr>
          <p:nvPr>
            <p:ph type="body" sz="quarter" idx="3"/>
          </p:nvPr>
        </p:nvSpPr>
        <p:spPr bwMode="auto">
          <a:xfrm>
            <a:off x="914400" y="4416425"/>
            <a:ext cx="5029200" cy="4181475"/>
          </a:xfrm>
          <a:prstGeom prst="rect">
            <a:avLst/>
          </a:prstGeom>
          <a:noFill/>
          <a:ln w="9525">
            <a:noFill/>
            <a:miter lim="800000"/>
            <a:headEnd/>
            <a:tailEnd/>
          </a:ln>
          <a:effectLst/>
        </p:spPr>
        <p:txBody>
          <a:bodyPr vert="horz" wrap="square" lIns="92302" tIns="46151" rIns="92302" bIns="46151"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3078" name="Rectangle 6"/>
          <p:cNvSpPr>
            <a:spLocks noGrp="1" noChangeArrowheads="1"/>
          </p:cNvSpPr>
          <p:nvPr>
            <p:ph type="ftr" sz="quarter" idx="4"/>
          </p:nvPr>
        </p:nvSpPr>
        <p:spPr bwMode="auto">
          <a:xfrm>
            <a:off x="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defTabSz="923925">
              <a:defRPr sz="1200"/>
            </a:lvl1pPr>
          </a:lstStyle>
          <a:p>
            <a:pPr>
              <a:defRPr/>
            </a:pPr>
            <a:endParaRPr lang="ko-KR" altLang="ko-KR"/>
          </a:p>
        </p:txBody>
      </p:sp>
      <p:sp>
        <p:nvSpPr>
          <p:cNvPr id="3079" name="Rectangle 7"/>
          <p:cNvSpPr>
            <a:spLocks noGrp="1" noChangeArrowheads="1"/>
          </p:cNvSpPr>
          <p:nvPr>
            <p:ph type="sldNum" sz="quarter" idx="5"/>
          </p:nvPr>
        </p:nvSpPr>
        <p:spPr bwMode="auto">
          <a:xfrm>
            <a:off x="3886200" y="8832850"/>
            <a:ext cx="2971800" cy="463550"/>
          </a:xfrm>
          <a:prstGeom prst="rect">
            <a:avLst/>
          </a:prstGeom>
          <a:noFill/>
          <a:ln w="9525">
            <a:noFill/>
            <a:miter lim="800000"/>
            <a:headEnd/>
            <a:tailEnd/>
          </a:ln>
          <a:effectLst/>
        </p:spPr>
        <p:txBody>
          <a:bodyPr vert="horz" wrap="square" lIns="92302" tIns="46151" rIns="92302" bIns="46151" numCol="1" anchor="b" anchorCtr="0" compatLnSpc="1">
            <a:prstTxWarp prst="textNoShape">
              <a:avLst/>
            </a:prstTxWarp>
          </a:bodyPr>
          <a:lstStyle>
            <a:lvl1pPr algn="r" defTabSz="923925">
              <a:defRPr sz="1200">
                <a:ea typeface="굴림" charset="-127"/>
              </a:defRPr>
            </a:lvl1pPr>
          </a:lstStyle>
          <a:p>
            <a:pPr>
              <a:defRPr/>
            </a:pPr>
            <a:fld id="{9FE7723F-2CC2-4254-87E4-167313FA795E}" type="slidenum">
              <a:rPr lang="en-US" altLang="ko-KR"/>
              <a:pPr>
                <a:defRPr/>
              </a:pPr>
              <a:t>‹#›</a:t>
            </a:fld>
            <a:endParaRPr lang="en-US" altLang="ko-K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www.vcbeat.net/tag/interoperabilit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6874D2BC-600F-43D5-B74C-8567769B69A9}" type="slidenum">
              <a:rPr lang="en-US" altLang="ko-KR" smtClean="0">
                <a:ea typeface="굴림" pitchFamily="34" charset="-127"/>
              </a:rPr>
              <a:pPr/>
              <a:t>1</a:t>
            </a:fld>
            <a:endParaRPr lang="en-US" altLang="ko-KR" smtClean="0">
              <a:ea typeface="굴림" pitchFamily="34" charset="-127"/>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rover</a:t>
            </a:r>
          </a:p>
          <a:p>
            <a:r>
              <a:rPr lang="zh-CN" altLang="en-US" dirty="0" smtClean="0">
                <a:hlinkClick r:id="" action="ppaction://hlinkfile" tooltip="添加该词条到生词本"/>
              </a:rPr>
              <a:t>生词本</a:t>
            </a:r>
            <a:r>
              <a:rPr lang="zh-CN" altLang="en-US" dirty="0" smtClean="0"/>
              <a:t> </a:t>
            </a:r>
          </a:p>
          <a:p>
            <a:r>
              <a:rPr lang="zh-CN" altLang="en-US" dirty="0" smtClean="0"/>
              <a:t>英 </a:t>
            </a:r>
            <a:r>
              <a:rPr lang="en-US" altLang="zh-CN" b="1" dirty="0" smtClean="0"/>
              <a:t>[</a:t>
            </a:r>
            <a:r>
              <a:rPr lang="zh-CN" altLang="en-US" b="1" dirty="0" smtClean="0"/>
              <a:t>ˈ</a:t>
            </a:r>
            <a:r>
              <a:rPr lang="en-US" altLang="zh-CN" b="1" dirty="0" err="1" smtClean="0"/>
              <a:t>rəʊvə</a:t>
            </a:r>
            <a:r>
              <a:rPr lang="en-US" altLang="zh-CN" b="1" dirty="0" smtClean="0"/>
              <a:t>(r)]</a:t>
            </a:r>
            <a:r>
              <a:rPr lang="en-US" altLang="zh-CN" dirty="0" smtClean="0"/>
              <a:t> </a:t>
            </a:r>
            <a:r>
              <a:rPr lang="zh-CN" altLang="en-US" dirty="0" smtClean="0"/>
              <a:t>美 </a:t>
            </a:r>
            <a:r>
              <a:rPr lang="en-US" altLang="zh-CN" b="1" dirty="0" smtClean="0"/>
              <a:t>[</a:t>
            </a:r>
            <a:r>
              <a:rPr lang="zh-CN" altLang="en-US" b="1" dirty="0" smtClean="0"/>
              <a:t>ˈ</a:t>
            </a:r>
            <a:r>
              <a:rPr lang="en-US" altLang="zh-CN" b="1" dirty="0" err="1" smtClean="0"/>
              <a:t>roʊvə</a:t>
            </a:r>
            <a:r>
              <a:rPr lang="en-US" altLang="zh-CN" b="1" dirty="0" smtClean="0"/>
              <a:t>(r)]</a:t>
            </a:r>
            <a:r>
              <a:rPr lang="en-US" altLang="zh-CN" dirty="0" smtClean="0"/>
              <a:t> </a:t>
            </a:r>
          </a:p>
          <a:p>
            <a:r>
              <a:rPr lang="en-US" altLang="zh-CN" b="1" dirty="0" smtClean="0"/>
              <a:t>n.</a:t>
            </a:r>
            <a:r>
              <a:rPr lang="en-US" altLang="zh-CN" dirty="0" smtClean="0"/>
              <a:t> </a:t>
            </a:r>
            <a:r>
              <a:rPr lang="zh-CN" altLang="en-US" dirty="0" smtClean="0"/>
              <a:t>流浪者，漫游者 </a:t>
            </a:r>
          </a:p>
          <a:p>
            <a:r>
              <a:rPr lang="zh-CN" altLang="en-US" dirty="0" smtClean="0">
                <a:hlinkClick r:id="" action="ppaction://hlinkfile" tooltip="网络释义"/>
              </a:rPr>
              <a:t>网 络</a:t>
            </a:r>
            <a:r>
              <a:rPr lang="zh-CN" altLang="en-US" dirty="0" smtClean="0"/>
              <a:t> 罗孚； </a:t>
            </a:r>
          </a:p>
          <a:p>
            <a:r>
              <a:rPr lang="zh-CN" altLang="en-US" dirty="0" smtClean="0"/>
              <a:t>路华； </a:t>
            </a:r>
          </a:p>
          <a:p>
            <a:r>
              <a:rPr lang="zh-CN" altLang="en-US" dirty="0" smtClean="0"/>
              <a:t>英国罗孚； </a:t>
            </a:r>
          </a:p>
          <a:p>
            <a:r>
              <a:rPr lang="zh-CN" altLang="en-US" dirty="0" smtClean="0"/>
              <a:t>漂泊者 </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12</a:t>
            </a:fld>
            <a:endParaRPr lang="en-US" altLang="ko-K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15</a:t>
            </a:fld>
            <a:endParaRPr lang="en-US" altLang="ko-K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17</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19</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human colony</a:t>
            </a:r>
            <a:r>
              <a:rPr lang="zh-CN" altLang="en-US" b="1" dirty="0" smtClean="0"/>
              <a:t> </a:t>
            </a:r>
            <a:r>
              <a:rPr lang="zh-CN" altLang="en-US" dirty="0" smtClean="0"/>
              <a:t>人类群体</a:t>
            </a:r>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Ad-hoc </a:t>
            </a:r>
            <a:r>
              <a:rPr lang="zh-CN" altLang="en-US" b="1" dirty="0" smtClean="0"/>
              <a:t>点对点， 特别的</a:t>
            </a:r>
            <a:endParaRPr lang="en-US" altLang="zh-CN"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21</a:t>
            </a:fld>
            <a:endParaRPr lang="en-US" altLang="ko-K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kern="1200" dirty="0" smtClean="0">
                <a:solidFill>
                  <a:schemeClr val="tx1"/>
                </a:solidFill>
                <a:latin typeface="Times New Roman" pitchFamily="18" charset="0"/>
                <a:ea typeface="+mn-ea"/>
                <a:cs typeface="+mn-cs"/>
              </a:rPr>
              <a:t>At best </a:t>
            </a:r>
            <a:r>
              <a:rPr lang="zh-CN" altLang="en-US" sz="1200" b="0" i="0" kern="1200" dirty="0" smtClean="0">
                <a:solidFill>
                  <a:schemeClr val="tx1"/>
                </a:solidFill>
                <a:latin typeface="Times New Roman" pitchFamily="18" charset="0"/>
                <a:ea typeface="+mn-ea"/>
                <a:cs typeface="+mn-cs"/>
              </a:rPr>
              <a:t>至多， 充其量</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顶多</a:t>
            </a:r>
            <a:endParaRPr lang="en-US" altLang="zh-CN" sz="1200" b="0" i="0" kern="1200" dirty="0" smtClean="0">
              <a:solidFill>
                <a:schemeClr val="tx1"/>
              </a:solidFill>
              <a:latin typeface="Times New Roman" pitchFamily="18" charset="0"/>
              <a:ea typeface="+mn-ea"/>
              <a:cs typeface="+mn-cs"/>
            </a:endParaRPr>
          </a:p>
          <a:p>
            <a:r>
              <a:rPr lang="en-US" altLang="zh-CN" sz="1200" dirty="0" smtClean="0"/>
              <a:t>Symbiosis </a:t>
            </a:r>
            <a:r>
              <a:rPr lang="zh-CN" altLang="en-US" sz="1200" b="0" i="0" kern="1200" dirty="0" smtClean="0">
                <a:solidFill>
                  <a:schemeClr val="tx1"/>
                </a:solidFill>
                <a:latin typeface="Times New Roman" pitchFamily="18" charset="0"/>
                <a:ea typeface="+mn-ea"/>
                <a:cs typeface="+mn-cs"/>
              </a:rPr>
              <a:t>（通常互利的）共生（现象）</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（人与人之间的）互利关系</a:t>
            </a:r>
            <a:endParaRPr lang="en-US" altLang="zh-CN" sz="1200" b="0" i="0" kern="1200" dirty="0" smtClean="0">
              <a:solidFill>
                <a:schemeClr val="tx1"/>
              </a:solidFill>
              <a:latin typeface="Times New Roman" pitchFamily="18" charset="0"/>
              <a:ea typeface="+mn-ea"/>
              <a:cs typeface="+mn-cs"/>
            </a:endParaRPr>
          </a:p>
          <a:p>
            <a:r>
              <a:rPr lang="en-US" altLang="zh-CN" sz="1200" dirty="0" smtClean="0"/>
              <a:t>synergism</a:t>
            </a:r>
            <a:r>
              <a:rPr lang="zh-CN" altLang="en-US" sz="1200" b="0" i="0" kern="1200" dirty="0" smtClean="0">
                <a:solidFill>
                  <a:schemeClr val="tx1"/>
                </a:solidFill>
                <a:latin typeface="Times New Roman" pitchFamily="18" charset="0"/>
                <a:ea typeface="+mn-ea"/>
                <a:cs typeface="+mn-cs"/>
              </a:rPr>
              <a:t> 神人协力合作说，合作</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增效</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增剂作用</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协同</a:t>
            </a: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Homeostasis </a:t>
            </a:r>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动态静止</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动态平衡</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（社会群体的）自我平衡</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原状稳定</a:t>
            </a:r>
          </a:p>
          <a:p>
            <a:r>
              <a:rPr lang="zh-CN" altLang="en-US" dirty="0" smtClean="0"/>
              <a:t>英 </a:t>
            </a:r>
            <a:r>
              <a:rPr lang="en-US" altLang="zh-CN" dirty="0" smtClean="0"/>
              <a:t>[ˌ</a:t>
            </a:r>
            <a:r>
              <a:rPr lang="en-US" altLang="zh-CN" dirty="0" err="1" smtClean="0"/>
              <a:t>həʊmiəˈsteɪsɪs</a:t>
            </a:r>
            <a:r>
              <a:rPr lang="en-US" altLang="zh-CN" dirty="0" smtClean="0"/>
              <a:t>]</a:t>
            </a:r>
          </a:p>
          <a:p>
            <a:endParaRPr lang="en-US" altLang="zh-CN" dirty="0" smtClean="0"/>
          </a:p>
          <a:p>
            <a:r>
              <a:rPr lang="en-US" altLang="zh-CN" dirty="0" smtClean="0"/>
              <a:t>inconceivable    </a:t>
            </a:r>
            <a:r>
              <a:rPr lang="zh-CN" altLang="en-US" dirty="0" smtClean="0"/>
              <a:t>搜索网络</a:t>
            </a:r>
          </a:p>
          <a:p>
            <a:r>
              <a:rPr lang="zh-CN" altLang="en-US" dirty="0" smtClean="0"/>
              <a:t>英 </a:t>
            </a:r>
            <a:r>
              <a:rPr lang="en-US" altLang="zh-CN" dirty="0" smtClean="0"/>
              <a:t>[ˌ</a:t>
            </a:r>
            <a:r>
              <a:rPr lang="en-US" altLang="zh-CN" dirty="0" err="1" smtClean="0"/>
              <a:t>ɪnkənˈsi:vəbl</a:t>
            </a:r>
            <a:r>
              <a:rPr lang="en-US" altLang="zh-CN" dirty="0" smtClean="0"/>
              <a:t>]   </a:t>
            </a:r>
            <a:r>
              <a:rPr lang="zh-CN" altLang="en-US" dirty="0" smtClean="0"/>
              <a:t>美 </a:t>
            </a:r>
            <a:r>
              <a:rPr lang="en-US" altLang="zh-CN" dirty="0" smtClean="0"/>
              <a:t>[ˌ</a:t>
            </a:r>
            <a:r>
              <a:rPr lang="en-US" altLang="zh-CN" dirty="0" err="1" smtClean="0"/>
              <a:t>ɪnkənˈsivəbəl</a:t>
            </a:r>
            <a:r>
              <a:rPr lang="en-US" altLang="zh-CN" dirty="0" smtClean="0"/>
              <a:t>]  </a:t>
            </a:r>
          </a:p>
          <a:p>
            <a:r>
              <a:rPr lang="en-US" altLang="zh-CN" dirty="0" smtClean="0"/>
              <a:t>adj.  </a:t>
            </a:r>
            <a:r>
              <a:rPr lang="zh-CN" altLang="en-US" dirty="0" smtClean="0"/>
              <a:t>不能想像的，不可思议的，难以置信的</a:t>
            </a:r>
            <a:r>
              <a:rPr lang="en-US" altLang="zh-CN" dirty="0" smtClean="0"/>
              <a:t>; 〈</a:t>
            </a:r>
            <a:r>
              <a:rPr lang="zh-CN" altLang="en-US" dirty="0" smtClean="0"/>
              <a:t>口</a:t>
            </a:r>
            <a:r>
              <a:rPr lang="en-US" altLang="zh-CN" dirty="0" smtClean="0"/>
              <a:t>〉</a:t>
            </a:r>
            <a:r>
              <a:rPr lang="zh-CN" altLang="en-US" dirty="0" smtClean="0"/>
              <a:t>难于相信的，惊人的</a:t>
            </a:r>
            <a:r>
              <a:rPr lang="en-US" altLang="zh-CN" dirty="0" smtClean="0"/>
              <a:t>;</a:t>
            </a:r>
          </a:p>
          <a:p>
            <a:endParaRPr lang="en-US" altLang="zh-CN" dirty="0" smtClean="0"/>
          </a:p>
          <a:p>
            <a:r>
              <a:rPr lang="en-US" altLang="zh-CN" dirty="0" smtClean="0"/>
              <a:t>galactic    </a:t>
            </a:r>
            <a:endParaRPr lang="zh-CN" altLang="en-US" dirty="0" smtClean="0"/>
          </a:p>
          <a:p>
            <a:r>
              <a:rPr lang="zh-CN" altLang="en-US" dirty="0" smtClean="0"/>
              <a:t>英 </a:t>
            </a:r>
            <a:r>
              <a:rPr lang="en-US" altLang="zh-CN" dirty="0" smtClean="0"/>
              <a:t>[</a:t>
            </a:r>
            <a:r>
              <a:rPr lang="en-US" altLang="zh-CN" dirty="0" err="1" smtClean="0"/>
              <a:t>gəˈlæktɪk</a:t>
            </a:r>
            <a:r>
              <a:rPr lang="en-US" altLang="zh-CN" dirty="0" smtClean="0"/>
              <a:t>]   </a:t>
            </a:r>
            <a:r>
              <a:rPr lang="zh-CN" altLang="en-US" dirty="0" smtClean="0"/>
              <a:t>美 </a:t>
            </a:r>
            <a:r>
              <a:rPr lang="en-US" altLang="zh-CN" dirty="0" smtClean="0"/>
              <a:t>[</a:t>
            </a:r>
            <a:r>
              <a:rPr lang="en-US" altLang="zh-CN" dirty="0" err="1" smtClean="0"/>
              <a:t>ɡəˈlæktɪk</a:t>
            </a:r>
            <a:r>
              <a:rPr lang="en-US" altLang="zh-CN" dirty="0" smtClean="0"/>
              <a:t>]  </a:t>
            </a:r>
          </a:p>
          <a:p>
            <a:r>
              <a:rPr lang="en-US" altLang="zh-CN" dirty="0" smtClean="0"/>
              <a:t>    </a:t>
            </a:r>
          </a:p>
          <a:p>
            <a:r>
              <a:rPr lang="en-US" altLang="zh-CN" dirty="0" smtClean="0"/>
              <a:t>adj.  </a:t>
            </a:r>
            <a:r>
              <a:rPr lang="zh-CN" altLang="en-US" dirty="0" smtClean="0"/>
              <a:t>银河的</a:t>
            </a:r>
            <a:r>
              <a:rPr lang="en-US" altLang="zh-CN" dirty="0" smtClean="0"/>
              <a:t>;</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22</a:t>
            </a:fld>
            <a:endParaRPr lang="en-US" altLang="ko-K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smtClean="0"/>
              <a:t>时间的</a:t>
            </a:r>
            <a:r>
              <a:rPr lang="en-US" altLang="zh-CN" dirty="0" smtClean="0"/>
              <a:t>;</a:t>
            </a:r>
            <a:r>
              <a:rPr lang="zh-CN" altLang="en-US" dirty="0" smtClean="0"/>
              <a:t>时间方面的 </a:t>
            </a:r>
            <a:r>
              <a:rPr lang="en-US" altLang="zh-CN" b="1" dirty="0" smtClean="0"/>
              <a:t>Temporal</a:t>
            </a:r>
            <a:r>
              <a:rPr lang="en-US" altLang="zh-CN" dirty="0" smtClean="0"/>
              <a:t> means relating to time</a:t>
            </a:r>
          </a:p>
          <a:p>
            <a:endParaRPr lang="en-US" altLang="zh-CN" dirty="0" smtClean="0"/>
          </a:p>
          <a:p>
            <a:r>
              <a:rPr lang="en-US" altLang="zh-CN" dirty="0" smtClean="0"/>
              <a:t>managerial    </a:t>
            </a:r>
            <a:r>
              <a:rPr lang="zh-CN" altLang="en-US" dirty="0" smtClean="0"/>
              <a:t>搜索网络</a:t>
            </a:r>
          </a:p>
          <a:p>
            <a:r>
              <a:rPr lang="zh-CN" altLang="en-US" dirty="0" smtClean="0"/>
              <a:t>英 </a:t>
            </a:r>
            <a:r>
              <a:rPr lang="en-US" altLang="zh-CN" dirty="0" smtClean="0"/>
              <a:t>[ˌ</a:t>
            </a:r>
            <a:r>
              <a:rPr lang="en-US" altLang="zh-CN" dirty="0" err="1" smtClean="0"/>
              <a:t>mænəˈdʒɪəriəl</a:t>
            </a:r>
            <a:r>
              <a:rPr lang="en-US" altLang="zh-CN" dirty="0" smtClean="0"/>
              <a:t>]   </a:t>
            </a:r>
            <a:r>
              <a:rPr lang="zh-CN" altLang="en-US" dirty="0" smtClean="0"/>
              <a:t>美 </a:t>
            </a:r>
            <a:r>
              <a:rPr lang="en-US" altLang="zh-CN" dirty="0" smtClean="0"/>
              <a:t>[ˌ</a:t>
            </a:r>
            <a:r>
              <a:rPr lang="en-US" altLang="zh-CN" dirty="0" err="1" smtClean="0"/>
              <a:t>mænəˈdʒɪriəl</a:t>
            </a:r>
            <a:r>
              <a:rPr lang="en-US" altLang="zh-CN" dirty="0" smtClean="0"/>
              <a:t>]  </a:t>
            </a:r>
          </a:p>
          <a:p>
            <a:r>
              <a:rPr lang="en-US" altLang="zh-CN" dirty="0" smtClean="0"/>
              <a:t>     IELTS</a:t>
            </a:r>
          </a:p>
          <a:p>
            <a:r>
              <a:rPr lang="en-US" altLang="zh-CN" dirty="0" smtClean="0"/>
              <a:t>adj.  </a:t>
            </a:r>
            <a:r>
              <a:rPr lang="zh-CN" altLang="en-US" dirty="0" smtClean="0"/>
              <a:t>经理的</a:t>
            </a:r>
            <a:r>
              <a:rPr lang="en-US" altLang="zh-CN" dirty="0" smtClean="0"/>
              <a:t>; </a:t>
            </a:r>
            <a:r>
              <a:rPr lang="zh-CN" altLang="en-US" dirty="0" smtClean="0"/>
              <a:t>管理上的</a:t>
            </a:r>
            <a:r>
              <a:rPr lang="en-US" altLang="zh-CN" smtClean="0"/>
              <a:t>;</a:t>
            </a:r>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b="1" dirty="0" smtClean="0"/>
              <a:t>swarm behavior </a:t>
            </a:r>
            <a:r>
              <a:rPr lang="zh-CN" altLang="en-US" b="1" dirty="0" smtClean="0"/>
              <a:t>群行为</a:t>
            </a:r>
            <a:endParaRPr lang="en-US" altLang="zh-CN"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Birds flocking is an example of emergent </a:t>
            </a:r>
            <a:r>
              <a:rPr lang="en-US" altLang="zh-CN" sz="1200" b="0" i="0" kern="1200" dirty="0" err="1" smtClean="0">
                <a:solidFill>
                  <a:schemeClr val="tx1"/>
                </a:solidFill>
                <a:latin typeface="Times New Roman" pitchFamily="18" charset="0"/>
                <a:ea typeface="+mn-ea"/>
                <a:cs typeface="+mn-cs"/>
              </a:rPr>
              <a:t>behaviour</a:t>
            </a:r>
            <a:r>
              <a:rPr lang="en-US" altLang="zh-CN" sz="1200" b="0" i="0" kern="1200" dirty="0" smtClean="0">
                <a:solidFill>
                  <a:schemeClr val="tx1"/>
                </a:solidFill>
                <a:latin typeface="Times New Roman" pitchFamily="18" charset="0"/>
                <a:ea typeface="+mn-ea"/>
                <a:cs typeface="+mn-cs"/>
              </a:rPr>
              <a:t> from simple rules.</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kern="1200" dirty="0" smtClean="0">
                <a:solidFill>
                  <a:schemeClr val="tx1"/>
                </a:solidFill>
                <a:latin typeface="Times New Roman" pitchFamily="18" charset="0"/>
                <a:ea typeface="+mn-ea"/>
                <a:cs typeface="+mn-cs"/>
              </a:rPr>
              <a:t>Swarm intelligence</a:t>
            </a:r>
            <a:r>
              <a:rPr lang="zh-CN" altLang="en-US" sz="1200" b="1" i="0" kern="1200" dirty="0" smtClean="0">
                <a:solidFill>
                  <a:schemeClr val="tx1"/>
                </a:solidFill>
                <a:latin typeface="Times New Roman" pitchFamily="18" charset="0"/>
                <a:ea typeface="+mn-ea"/>
                <a:cs typeface="+mn-cs"/>
              </a:rPr>
              <a:t> 群智能</a:t>
            </a:r>
            <a:endParaRPr lang="en-US" altLang="zh-CN" sz="1200" b="1"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1"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Times New Roman" pitchFamily="18" charset="0"/>
                <a:ea typeface="+mn-ea"/>
                <a:cs typeface="+mn-cs"/>
              </a:rPr>
              <a:t>“emergent behaviors”: where an </a:t>
            </a:r>
            <a:r>
              <a:rPr lang="en-US" altLang="zh-CN" sz="1200" kern="1200" baseline="0" dirty="0" err="1" smtClean="0">
                <a:solidFill>
                  <a:schemeClr val="tx1"/>
                </a:solidFill>
                <a:latin typeface="Times New Roman" pitchFamily="18" charset="0"/>
                <a:ea typeface="+mn-ea"/>
                <a:cs typeface="+mn-cs"/>
              </a:rPr>
              <a:t>SoS</a:t>
            </a:r>
            <a:r>
              <a:rPr lang="en-US" altLang="zh-CN" sz="1200" kern="1200" baseline="0" dirty="0" smtClean="0">
                <a:solidFill>
                  <a:schemeClr val="tx1"/>
                </a:solidFill>
                <a:latin typeface="Times New Roman" pitchFamily="18" charset="0"/>
                <a:ea typeface="+mn-ea"/>
                <a:cs typeface="+mn-cs"/>
              </a:rPr>
              <a:t> can perform functions that </a:t>
            </a:r>
            <a:r>
              <a:rPr lang="en-US" altLang="zh-CN" sz="1200" b="1" kern="1200" baseline="0" dirty="0" smtClean="0">
                <a:solidFill>
                  <a:schemeClr val="tx1"/>
                </a:solidFill>
                <a:latin typeface="Times New Roman" pitchFamily="18" charset="0"/>
                <a:ea typeface="+mn-ea"/>
                <a:cs typeface="+mn-cs"/>
              </a:rPr>
              <a:t>cannot be provided by any of the constituent-systems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Times New Roman" pitchFamily="18" charset="0"/>
                <a:ea typeface="+mn-ea"/>
                <a:cs typeface="+mn-cs"/>
              </a:rPr>
              <a:t>“emergent behavior” does not appear to be a system characteristic unique to </a:t>
            </a:r>
            <a:r>
              <a:rPr lang="en-US" altLang="zh-CN" sz="1200" kern="1200" baseline="0" dirty="0" err="1" smtClean="0">
                <a:solidFill>
                  <a:schemeClr val="tx1"/>
                </a:solidFill>
                <a:latin typeface="Times New Roman" pitchFamily="18" charset="0"/>
                <a:ea typeface="+mn-ea"/>
                <a:cs typeface="+mn-cs"/>
              </a:rPr>
              <a:t>SoSs</a:t>
            </a:r>
            <a:r>
              <a:rPr lang="en-US" altLang="zh-CN" sz="1200" kern="1200" baseline="0" dirty="0" smtClean="0">
                <a:solidFill>
                  <a:schemeClr val="tx1"/>
                </a:solidFill>
                <a:latin typeface="Times New Roman" pitchFamily="18" charset="0"/>
                <a:ea typeface="+mn-ea"/>
                <a:cs typeface="+mn-cs"/>
              </a:rPr>
              <a:t>. </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1" i="0" kern="1200" baseline="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Times New Roman" pitchFamily="18" charset="0"/>
                <a:ea typeface="+mn-ea"/>
                <a:cs typeface="+mn-cs"/>
              </a:rPr>
              <a:t>What is controversial in the </a:t>
            </a:r>
            <a:r>
              <a:rPr lang="en-US" altLang="zh-CN" sz="1200" kern="1200" baseline="0" dirty="0" err="1" smtClean="0">
                <a:solidFill>
                  <a:schemeClr val="tx1"/>
                </a:solidFill>
                <a:latin typeface="Times New Roman" pitchFamily="18" charset="0"/>
                <a:ea typeface="+mn-ea"/>
                <a:cs typeface="+mn-cs"/>
              </a:rPr>
              <a:t>SoS</a:t>
            </a:r>
            <a:r>
              <a:rPr lang="en-US" altLang="zh-CN" sz="1200" kern="1200" baseline="0" dirty="0" smtClean="0">
                <a:solidFill>
                  <a:schemeClr val="tx1"/>
                </a:solidFill>
                <a:latin typeface="Times New Roman" pitchFamily="18" charset="0"/>
                <a:ea typeface="+mn-ea"/>
                <a:cs typeface="+mn-cs"/>
              </a:rPr>
              <a:t> arena is whether emergent behaviors should be planned and managed. </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Times New Roman" pitchFamily="18" charset="0"/>
                <a:ea typeface="+mn-ea"/>
                <a:cs typeface="+mn-cs"/>
              </a:rPr>
              <a:t>There are others that are concerned that if one is not careful, there may be undesirable emergent behaviors (e.g., safety or security problems), and to avoid these problems, emergent behaviors must be carefully planned, tested, and managed </a:t>
            </a:r>
            <a:endParaRPr lang="en-US" altLang="zh-CN" sz="1200" b="1"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b="1" dirty="0" smtClean="0"/>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23</a:t>
            </a:fld>
            <a:endParaRPr lang="en-US" altLang="ko-K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1" i="0" kern="1200" dirty="0" smtClean="0">
                <a:solidFill>
                  <a:schemeClr val="tx1"/>
                </a:solidFill>
                <a:latin typeface="Times New Roman" pitchFamily="18" charset="0"/>
                <a:ea typeface="+mn-ea"/>
                <a:cs typeface="+mn-cs"/>
              </a:rPr>
              <a:t>什么是</a:t>
            </a:r>
            <a:r>
              <a:rPr lang="en-US" altLang="zh-CN" sz="1200" b="1" i="0" u="none" strike="noStrike" kern="1200" dirty="0" smtClean="0">
                <a:solidFill>
                  <a:schemeClr val="tx1"/>
                </a:solidFill>
                <a:latin typeface="Times New Roman" pitchFamily="18" charset="0"/>
                <a:ea typeface="+mn-ea"/>
                <a:cs typeface="+mn-cs"/>
                <a:hlinkClick r:id="rId3" tooltip="查看Interoperability中的全部文章"/>
              </a:rPr>
              <a:t>Interoperability</a:t>
            </a:r>
            <a:endParaRPr lang="en-US" altLang="zh-CN" sz="1200" b="0" i="0" kern="1200" dirty="0" smtClean="0">
              <a:solidFill>
                <a:schemeClr val="tx1"/>
              </a:solidFill>
              <a:latin typeface="Times New Roman" pitchFamily="18" charset="0"/>
              <a:ea typeface="+mn-ea"/>
              <a:cs typeface="+mn-cs"/>
            </a:endParaRPr>
          </a:p>
          <a:p>
            <a:r>
              <a:rPr lang="en-US" altLang="zh-CN" sz="1200" b="0" i="0" u="none" strike="noStrike" kern="1200" dirty="0" smtClean="0">
                <a:solidFill>
                  <a:schemeClr val="tx1"/>
                </a:solidFill>
                <a:latin typeface="Times New Roman" pitchFamily="18" charset="0"/>
                <a:ea typeface="+mn-ea"/>
                <a:cs typeface="+mn-cs"/>
                <a:hlinkClick r:id="rId3" tooltip="查看Interoperability中的全部文章"/>
              </a:rPr>
              <a:t>Interoperability</a:t>
            </a:r>
            <a:r>
              <a:rPr lang="zh-CN" altLang="en-US" sz="1200" b="0" i="0" kern="1200" dirty="0" smtClean="0">
                <a:solidFill>
                  <a:schemeClr val="tx1"/>
                </a:solidFill>
                <a:latin typeface="Times New Roman" pitchFamily="18" charset="0"/>
                <a:ea typeface="+mn-ea"/>
                <a:cs typeface="+mn-cs"/>
              </a:rPr>
              <a:t>其实并不是一个单纯的互联网医疗领域的概念，大多数时候</a:t>
            </a:r>
            <a:r>
              <a:rPr lang="en-US" altLang="zh-CN" sz="1200" b="0" i="0" kern="1200" dirty="0" smtClean="0">
                <a:solidFill>
                  <a:schemeClr val="tx1"/>
                </a:solidFill>
                <a:latin typeface="Times New Roman" pitchFamily="18" charset="0"/>
                <a:ea typeface="+mn-ea"/>
                <a:cs typeface="+mn-cs"/>
              </a:rPr>
              <a:t>Interoperability</a:t>
            </a:r>
            <a:r>
              <a:rPr lang="zh-CN" altLang="en-US" sz="1200" b="0" i="0" kern="1200" dirty="0" smtClean="0">
                <a:solidFill>
                  <a:schemeClr val="tx1"/>
                </a:solidFill>
                <a:latin typeface="Times New Roman" pitchFamily="18" charset="0"/>
                <a:ea typeface="+mn-ea"/>
                <a:cs typeface="+mn-cs"/>
              </a:rPr>
              <a:t>被翻译为互操作性，或者协同工作能力等。</a:t>
            </a:r>
            <a:endParaRPr lang="en-US" altLang="zh-CN" sz="1200" b="0" i="0" kern="1200" dirty="0" smtClean="0">
              <a:solidFill>
                <a:schemeClr val="tx1"/>
              </a:solidFill>
              <a:latin typeface="Times New Roman" pitchFamily="18" charset="0"/>
              <a:ea typeface="+mn-ea"/>
              <a:cs typeface="+mn-cs"/>
            </a:endParaRPr>
          </a:p>
          <a:p>
            <a:r>
              <a:rPr lang="zh-CN" altLang="en-US" sz="1200" b="0" i="0" kern="1200" dirty="0" smtClean="0">
                <a:solidFill>
                  <a:schemeClr val="tx1"/>
                </a:solidFill>
                <a:latin typeface="Times New Roman" pitchFamily="18" charset="0"/>
                <a:ea typeface="+mn-ea"/>
                <a:cs typeface="+mn-cs"/>
              </a:rPr>
              <a:t>在一般意义上，指的是不同的设备、信息系统以及组织机构之间共享信息、相互合作、协同工作的能力。</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discipline</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dɪsəplɪn</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dɪsəplɪn</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err="1" smtClean="0">
                <a:solidFill>
                  <a:schemeClr val="tx1"/>
                </a:solidFill>
                <a:latin typeface="Times New Roman" pitchFamily="18" charset="0"/>
                <a:ea typeface="+mn-ea"/>
                <a:cs typeface="+mn-cs"/>
              </a:rPr>
              <a:t>vt</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训练； 使有纪律； 处罚； 使有条理</a:t>
            </a:r>
            <a:endParaRPr lang="en-US" altLang="zh-CN" sz="1200" b="0" i="0" kern="1200" dirty="0" smtClean="0">
              <a:solidFill>
                <a:schemeClr val="tx1"/>
              </a:solidFill>
              <a:latin typeface="Times New Roman" pitchFamily="18" charset="0"/>
              <a:ea typeface="+mn-ea"/>
              <a:cs typeface="+mn-cs"/>
            </a:endParaRP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disparate    </a:t>
            </a:r>
            <a:r>
              <a:rPr lang="zh-CN" altLang="en-US" sz="1200" b="0" i="0" kern="1200" dirty="0" smtClean="0">
                <a:solidFill>
                  <a:schemeClr val="tx1"/>
                </a:solidFill>
                <a:latin typeface="Times New Roman" pitchFamily="18" charset="0"/>
                <a:ea typeface="+mn-ea"/>
                <a:cs typeface="+mn-cs"/>
              </a:rPr>
              <a:t>搜索网络</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[ˈ</a:t>
            </a:r>
            <a:r>
              <a:rPr lang="en-US" altLang="zh-CN" sz="1200" b="0" i="0" kern="1200" dirty="0" err="1" smtClean="0">
                <a:solidFill>
                  <a:schemeClr val="tx1"/>
                </a:solidFill>
                <a:latin typeface="Times New Roman" pitchFamily="18" charset="0"/>
                <a:ea typeface="+mn-ea"/>
                <a:cs typeface="+mn-cs"/>
              </a:rPr>
              <a:t>dɪspərət</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a:t>
            </a:r>
            <a:r>
              <a:rPr lang="en-US" altLang="zh-CN" sz="1200" b="0" i="0" kern="1200" dirty="0" err="1" smtClean="0">
                <a:solidFill>
                  <a:schemeClr val="tx1"/>
                </a:solidFill>
                <a:latin typeface="Times New Roman" pitchFamily="18" charset="0"/>
                <a:ea typeface="+mn-ea"/>
                <a:cs typeface="+mn-cs"/>
              </a:rPr>
              <a:t>dɪspərət</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smtClean="0">
                <a:solidFill>
                  <a:schemeClr val="tx1"/>
                </a:solidFill>
                <a:latin typeface="Times New Roman" pitchFamily="18" charset="0"/>
                <a:ea typeface="+mn-ea"/>
                <a:cs typeface="+mn-cs"/>
              </a:rPr>
              <a:t>     GRE</a:t>
            </a:r>
          </a:p>
          <a:p>
            <a:r>
              <a:rPr lang="en-US" altLang="zh-CN" sz="1200" b="0" i="0" kern="1200" dirty="0" smtClean="0">
                <a:solidFill>
                  <a:schemeClr val="tx1"/>
                </a:solidFill>
                <a:latin typeface="Times New Roman" pitchFamily="18" charset="0"/>
                <a:ea typeface="+mn-ea"/>
                <a:cs typeface="+mn-cs"/>
              </a:rPr>
              <a:t>adj.  </a:t>
            </a:r>
            <a:r>
              <a:rPr lang="zh-CN" altLang="en-US" sz="1200" b="0" i="0" kern="1200" dirty="0" smtClean="0">
                <a:solidFill>
                  <a:schemeClr val="tx1"/>
                </a:solidFill>
                <a:latin typeface="Times New Roman" pitchFamily="18" charset="0"/>
                <a:ea typeface="+mn-ea"/>
                <a:cs typeface="+mn-cs"/>
              </a:rPr>
              <a:t>完全不同的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从根本上种类有区分或不同的</a:t>
            </a:r>
            <a:r>
              <a:rPr lang="en-US" altLang="zh-CN" sz="1200" b="0" i="0" kern="1200" smtClean="0">
                <a:solidFill>
                  <a:schemeClr val="tx1"/>
                </a:solidFill>
                <a:latin typeface="Times New Roman" pitchFamily="18" charset="0"/>
                <a:ea typeface="+mn-ea"/>
                <a:cs typeface="+mn-cs"/>
              </a:rPr>
              <a:t>;</a:t>
            </a:r>
            <a:endParaRPr lang="zh-CN" altLang="en-US"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训练； 纪律； 学科； 符合行为准则的行为（或举止）</a:t>
            </a:r>
          </a:p>
          <a:p>
            <a:endParaRPr lang="en-US" altLang="zh-CN" dirty="0" smtClean="0"/>
          </a:p>
          <a:p>
            <a:endParaRPr lang="en-US" altLang="zh-CN"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Disparate adj.</a:t>
            </a:r>
            <a:r>
              <a:rPr lang="zh-CN" altLang="en-US" sz="1200" b="0" i="0" kern="1200" dirty="0" smtClean="0">
                <a:solidFill>
                  <a:schemeClr val="tx1"/>
                </a:solidFill>
                <a:latin typeface="Times New Roman" pitchFamily="18" charset="0"/>
                <a:ea typeface="+mn-ea"/>
                <a:cs typeface="+mn-cs"/>
              </a:rPr>
              <a:t>完全不同的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从根本上种类有区分或不同的</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25</a:t>
            </a:fld>
            <a:endParaRPr lang="en-US" altLang="ko-K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1" i="0" kern="1200" dirty="0" smtClean="0">
                <a:solidFill>
                  <a:schemeClr val="tx1"/>
                </a:solidFill>
                <a:latin typeface="Times New Roman" pitchFamily="18" charset="0"/>
                <a:ea typeface="+mn-ea"/>
                <a:cs typeface="+mn-cs"/>
              </a:rPr>
              <a:t>Swarm intelligence</a:t>
            </a:r>
            <a:r>
              <a:rPr lang="zh-CN" altLang="en-US" sz="1200" b="1" i="0" kern="1200" dirty="0" smtClean="0">
                <a:solidFill>
                  <a:schemeClr val="tx1"/>
                </a:solidFill>
                <a:latin typeface="Times New Roman" pitchFamily="18" charset="0"/>
                <a:ea typeface="+mn-ea"/>
                <a:cs typeface="+mn-cs"/>
              </a:rPr>
              <a:t> 群智能</a:t>
            </a:r>
            <a:endParaRPr lang="en-US" altLang="zh-CN" sz="1200" b="1" i="0" kern="1200" dirty="0" smtClean="0">
              <a:solidFill>
                <a:schemeClr val="tx1"/>
              </a:solidFill>
              <a:latin typeface="Times New Roman" pitchFamily="18" charset="0"/>
              <a:ea typeface="+mn-ea"/>
              <a:cs typeface="+mn-cs"/>
            </a:endParaRPr>
          </a:p>
          <a:p>
            <a:endParaRPr lang="en-US" altLang="zh-CN" dirty="0" smtClean="0"/>
          </a:p>
          <a:p>
            <a:r>
              <a:rPr lang="en-US" altLang="zh-CN" sz="1200" b="0" i="0" kern="1200" dirty="0" smtClean="0">
                <a:solidFill>
                  <a:schemeClr val="tx1"/>
                </a:solidFill>
                <a:latin typeface="Times New Roman" pitchFamily="18" charset="0"/>
                <a:ea typeface="+mn-ea"/>
                <a:cs typeface="+mn-cs"/>
              </a:rPr>
              <a:t>Evolutionary adj.</a:t>
            </a:r>
            <a:r>
              <a:rPr lang="zh-CN" altLang="en-US" sz="1200" b="0" i="0" kern="1200" dirty="0" smtClean="0">
                <a:solidFill>
                  <a:schemeClr val="tx1"/>
                </a:solidFill>
                <a:latin typeface="Times New Roman" pitchFamily="18" charset="0"/>
                <a:ea typeface="+mn-ea"/>
                <a:cs typeface="+mn-cs"/>
              </a:rPr>
              <a:t>进化的</a:t>
            </a:r>
            <a:endParaRPr lang="en-US" altLang="zh-CN" sz="1200" b="0" i="0" kern="1200" dirty="0" smtClean="0">
              <a:solidFill>
                <a:schemeClr val="tx1"/>
              </a:solidFill>
              <a:latin typeface="Times New Roman" pitchFamily="18" charset="0"/>
              <a:ea typeface="+mn-ea"/>
              <a:cs typeface="+mn-cs"/>
            </a:endParaRP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subcontract</a:t>
            </a:r>
          </a:p>
          <a:p>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sʌbkənˈtrækt</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[ˌ</a:t>
            </a:r>
            <a:r>
              <a:rPr lang="en-US" altLang="zh-CN" sz="1200" b="0" i="0" kern="1200" dirty="0" err="1" smtClean="0">
                <a:solidFill>
                  <a:schemeClr val="tx1"/>
                </a:solidFill>
                <a:latin typeface="Times New Roman" pitchFamily="18" charset="0"/>
                <a:ea typeface="+mn-ea"/>
                <a:cs typeface="+mn-cs"/>
              </a:rPr>
              <a:t>sʌbˈkɑntrækt</a:t>
            </a:r>
            <a:r>
              <a:rPr lang="en-US" altLang="zh-CN" sz="1200" b="0" i="0" kern="1200" dirty="0" smtClean="0">
                <a:solidFill>
                  <a:schemeClr val="tx1"/>
                </a:solidFill>
                <a:latin typeface="Times New Roman" pitchFamily="18" charset="0"/>
                <a:ea typeface="+mn-ea"/>
                <a:cs typeface="+mn-cs"/>
              </a:rPr>
              <a:t>] </a:t>
            </a:r>
          </a:p>
          <a:p>
            <a:r>
              <a:rPr lang="en-US" altLang="zh-CN" sz="1200" b="0" i="0" kern="1200" dirty="0" err="1" smtClean="0">
                <a:solidFill>
                  <a:schemeClr val="tx1"/>
                </a:solidFill>
                <a:latin typeface="Times New Roman" pitchFamily="18" charset="0"/>
                <a:ea typeface="+mn-ea"/>
                <a:cs typeface="+mn-cs"/>
              </a:rPr>
              <a:t>vt</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（将大工程）转包，分包； 制定</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履行</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转包；</a:t>
            </a:r>
          </a:p>
          <a:p>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转包契约；</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26</a:t>
            </a:fld>
            <a:endParaRPr lang="en-US" altLang="ko-K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Viability n.</a:t>
            </a:r>
            <a:r>
              <a:rPr lang="zh-CN" altLang="en-US" sz="1200" b="0" i="0" kern="1200" dirty="0" smtClean="0">
                <a:solidFill>
                  <a:schemeClr val="tx1"/>
                </a:solidFill>
                <a:latin typeface="Times New Roman" pitchFamily="18" charset="0"/>
                <a:ea typeface="+mn-ea"/>
                <a:cs typeface="+mn-cs"/>
              </a:rPr>
              <a:t>生存能力，发育能力</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生活力</a:t>
            </a: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Viable adj. </a:t>
            </a:r>
            <a:r>
              <a:rPr lang="zh-CN" altLang="en-US" sz="1200" b="0" i="0" kern="1200" dirty="0" smtClean="0">
                <a:solidFill>
                  <a:schemeClr val="tx1"/>
                </a:solidFill>
                <a:latin typeface="Times New Roman" pitchFamily="18" charset="0"/>
                <a:ea typeface="+mn-ea"/>
                <a:cs typeface="+mn-cs"/>
              </a:rPr>
              <a:t>切实可行的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能养活的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能自行生产发育的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有望实现的</a:t>
            </a:r>
          </a:p>
          <a:p>
            <a:pPr marL="0" marR="0" indent="0" algn="l" defTabSz="914400" rtl="0" eaLnBrk="0" fontAlgn="base" latinLnBrk="0" hangingPunct="0">
              <a:lnSpc>
                <a:spcPct val="100000"/>
              </a:lnSpc>
              <a:spcBef>
                <a:spcPct val="30000"/>
              </a:spcBef>
              <a:spcAft>
                <a:spcPct val="0"/>
              </a:spcAft>
              <a:buClrTx/>
              <a:buSzTx/>
              <a:buFontTx/>
              <a:buNone/>
              <a:tabLst/>
              <a:defRPr/>
            </a:pPr>
            <a:endParaRPr lang="zh-CN" altLang="en-US" sz="1200" b="0" i="0" kern="1200" dirty="0" smtClean="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28</a:t>
            </a:fld>
            <a:endParaRPr lang="en-US" altLang="ko-K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7"/>
          <p:cNvSpPr>
            <a:spLocks noGrp="1" noChangeArrowheads="1"/>
          </p:cNvSpPr>
          <p:nvPr>
            <p:ph type="sldNum" sz="quarter" idx="5"/>
          </p:nvPr>
        </p:nvSpPr>
        <p:spPr>
          <a:noFill/>
        </p:spPr>
        <p:txBody>
          <a:bodyPr/>
          <a:lstStyle/>
          <a:p>
            <a:fld id="{5FA4174B-0ED9-4860-91FA-36C6DD82E3E6}" type="slidenum">
              <a:rPr lang="en-US" altLang="ko-KR" smtClean="0">
                <a:ea typeface="굴림" pitchFamily="34" charset="-127"/>
              </a:rPr>
              <a:pPr/>
              <a:t>2</a:t>
            </a:fld>
            <a:endParaRPr lang="en-US" altLang="ko-KR" smtClean="0">
              <a:ea typeface="굴림" pitchFamily="34" charset="-127"/>
            </a:endParaRPr>
          </a:p>
        </p:txBody>
      </p:sp>
      <p:sp>
        <p:nvSpPr>
          <p:cNvPr id="109571" name="Rectangle 2"/>
          <p:cNvSpPr>
            <a:spLocks noGrp="1" noRot="1" noChangeAspect="1" noChangeArrowheads="1" noTextEdit="1"/>
          </p:cNvSpPr>
          <p:nvPr>
            <p:ph type="sldImg"/>
          </p:nvPr>
        </p:nvSpPr>
        <p:spPr>
          <a:ln/>
        </p:spPr>
      </p:sp>
      <p:sp>
        <p:nvSpPr>
          <p:cNvPr id="109572"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fontAlgn="base"/>
            <a:r>
              <a:rPr lang="en-US" altLang="zh-CN" sz="1200" b="0" i="0" kern="1200" dirty="0" smtClean="0">
                <a:solidFill>
                  <a:schemeClr val="tx1"/>
                </a:solidFill>
                <a:latin typeface="Times New Roman" pitchFamily="18" charset="0"/>
                <a:ea typeface="+mn-ea"/>
                <a:cs typeface="+mn-cs"/>
              </a:rPr>
              <a:t>Resemble </a:t>
            </a:r>
            <a:r>
              <a:rPr lang="en-US" altLang="zh-CN" sz="1200" b="0" i="0" kern="1200" baseline="0" dirty="0" smtClean="0">
                <a:solidFill>
                  <a:schemeClr val="tx1"/>
                </a:solidFill>
                <a:latin typeface="Times New Roman" pitchFamily="18" charset="0"/>
                <a:ea typeface="+mn-ea"/>
                <a:cs typeface="+mn-cs"/>
              </a:rPr>
              <a:t> </a:t>
            </a:r>
            <a:r>
              <a:rPr lang="en-US" altLang="zh-CN" sz="1200" b="0" i="0" kern="1200" dirty="0" err="1" smtClean="0">
                <a:solidFill>
                  <a:schemeClr val="tx1"/>
                </a:solidFill>
                <a:latin typeface="Times New Roman" pitchFamily="18" charset="0"/>
                <a:ea typeface="+mn-ea"/>
                <a:cs typeface="+mn-cs"/>
              </a:rPr>
              <a:t>vt</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与</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相像，类似于</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29</a:t>
            </a:fld>
            <a:endParaRPr lang="en-US" altLang="ko-K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Combat system </a:t>
            </a:r>
            <a:r>
              <a:rPr lang="zh-CN" altLang="en-US" dirty="0" smtClean="0"/>
              <a:t>作战系统</a:t>
            </a:r>
            <a:endParaRPr lang="en-US" altLang="zh-CN" dirty="0" smtClean="0"/>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Components are instead connected into larger networked systems that can exhibit collective, group behaviors that are not apparent from analysis of the individual parts. </a:t>
            </a:r>
          </a:p>
          <a:p>
            <a:r>
              <a:rPr lang="en-US" altLang="zh-CN" sz="1200" b="0" i="0" kern="1200" dirty="0" smtClean="0">
                <a:solidFill>
                  <a:schemeClr val="tx1"/>
                </a:solidFill>
                <a:latin typeface="Times New Roman" pitchFamily="18" charset="0"/>
                <a:ea typeface="+mn-ea"/>
                <a:cs typeface="+mn-cs"/>
              </a:rPr>
              <a:t>These emergent behaviors can either improve the system's function or can create instabilities.</a:t>
            </a:r>
          </a:p>
          <a:p>
            <a:endParaRPr lang="en-US" altLang="zh-CN" sz="1200" b="0" i="0" kern="1200" dirty="0" smtClean="0">
              <a:solidFill>
                <a:schemeClr val="tx1"/>
              </a:solidFill>
              <a:latin typeface="Times New Roman" pitchFamily="18" charset="0"/>
              <a:ea typeface="+mn-ea"/>
              <a:cs typeface="+mn-cs"/>
            </a:endParaRPr>
          </a:p>
          <a:p>
            <a:r>
              <a:rPr lang="en-US" altLang="zh-CN" sz="1200" b="0" i="0" kern="1200" dirty="0" smtClean="0">
                <a:solidFill>
                  <a:schemeClr val="tx1"/>
                </a:solidFill>
                <a:latin typeface="Times New Roman" pitchFamily="18" charset="0"/>
                <a:ea typeface="+mn-ea"/>
                <a:cs typeface="+mn-cs"/>
              </a:rPr>
              <a:t>Light pollution might be interfering with fireflies mating.  Both male and female fireflies use their flashing lights to communicate. Some species synchronize their flashes, sometimes across large groups of thousands of insects. All species communicate with each other at night with their blinking lights: from wooing females, defending their territory, and warning about nearby predators. </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30</a:t>
            </a:fld>
            <a:endParaRPr lang="en-US" altLang="ko-K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Maxim </a:t>
            </a:r>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格言，座右铭</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准则</a:t>
            </a:r>
          </a:p>
          <a:p>
            <a:endParaRPr lang="en-US" altLang="zh-CN" dirty="0" smtClean="0"/>
          </a:p>
          <a:p>
            <a:r>
              <a:rPr lang="en-US" altLang="zh-CN" sz="1200" b="0" i="0" kern="1200" dirty="0" smtClean="0">
                <a:solidFill>
                  <a:schemeClr val="tx1"/>
                </a:solidFill>
                <a:latin typeface="Times New Roman" pitchFamily="18" charset="0"/>
                <a:ea typeface="+mn-ea"/>
                <a:cs typeface="+mn-cs"/>
              </a:rPr>
              <a:t>Autonomous entity </a:t>
            </a:r>
            <a:r>
              <a:rPr lang="zh-CN" altLang="en-US" sz="1200" b="0" i="0" kern="1200" dirty="0" smtClean="0">
                <a:solidFill>
                  <a:schemeClr val="tx1"/>
                </a:solidFill>
                <a:latin typeface="Times New Roman" pitchFamily="18" charset="0"/>
                <a:ea typeface="+mn-ea"/>
                <a:cs typeface="+mn-cs"/>
              </a:rPr>
              <a:t>自治实体 </a:t>
            </a: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Composition n.</a:t>
            </a:r>
            <a:r>
              <a:rPr lang="zh-CN" altLang="en-US" sz="1200" b="0" i="0" kern="1200" dirty="0" smtClean="0">
                <a:solidFill>
                  <a:schemeClr val="tx1"/>
                </a:solidFill>
                <a:latin typeface="Times New Roman" pitchFamily="18" charset="0"/>
                <a:ea typeface="+mn-ea"/>
                <a:cs typeface="+mn-cs"/>
              </a:rPr>
              <a:t>作文，作曲</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创作</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构图，布置</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妥协，和解</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31</a:t>
            </a:fld>
            <a:endParaRPr lang="en-US" altLang="ko-K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paradox</a:t>
            </a:r>
          </a:p>
          <a:p>
            <a:endParaRPr lang="en-US" altLang="zh-CN" dirty="0" smtClean="0"/>
          </a:p>
          <a:p>
            <a:r>
              <a:rPr lang="zh-CN" altLang="en-US" dirty="0" smtClean="0"/>
              <a:t>反论，悖论；似非而是的论点；自相矛盾的人或事；</a:t>
            </a:r>
            <a:r>
              <a:rPr lang="en-US" altLang="zh-CN" dirty="0" smtClean="0"/>
              <a:t>[</a:t>
            </a:r>
            <a:r>
              <a:rPr lang="zh-CN" altLang="en-US" dirty="0" smtClean="0"/>
              <a:t>物</a:t>
            </a:r>
            <a:r>
              <a:rPr lang="en-US" altLang="zh-CN" dirty="0" smtClean="0"/>
              <a:t>]</a:t>
            </a:r>
            <a:r>
              <a:rPr lang="zh-CN" altLang="en-US" dirty="0" smtClean="0"/>
              <a:t>佯谬 </a:t>
            </a:r>
          </a:p>
          <a:p>
            <a:r>
              <a:rPr lang="zh-CN" altLang="en-US" dirty="0" smtClean="0">
                <a:hlinkClick r:id="" action="ppaction://hlinkfile" tooltip="网络释义"/>
              </a:rPr>
              <a:t>网 络</a:t>
            </a:r>
            <a:r>
              <a:rPr lang="zh-CN" altLang="en-US" dirty="0" smtClean="0"/>
              <a:t> 悖论； </a:t>
            </a:r>
          </a:p>
          <a:p>
            <a:r>
              <a:rPr lang="zh-CN" altLang="en-US" dirty="0" smtClean="0"/>
              <a:t>矛盾； </a:t>
            </a:r>
          </a:p>
          <a:p>
            <a:r>
              <a:rPr lang="zh-CN" altLang="en-US" dirty="0" smtClean="0"/>
              <a:t>吊诡； </a:t>
            </a:r>
          </a:p>
          <a:p>
            <a:r>
              <a:rPr lang="zh-CN" altLang="en-US" dirty="0" smtClean="0"/>
              <a:t>自相矛盾 </a:t>
            </a:r>
          </a:p>
          <a:p>
            <a:endParaRPr lang="en-US" altLang="zh-CN" dirty="0" smtClean="0"/>
          </a:p>
          <a:p>
            <a:endParaRPr lang="en-US" altLang="zh-CN" dirty="0" smtClean="0"/>
          </a:p>
          <a:p>
            <a:r>
              <a:rPr lang="en-US" altLang="zh-CN" sz="1200" kern="1200" baseline="0" dirty="0" smtClean="0">
                <a:solidFill>
                  <a:schemeClr val="tx1"/>
                </a:solidFill>
                <a:latin typeface="Times New Roman" pitchFamily="18" charset="0"/>
                <a:ea typeface="+mn-ea"/>
                <a:cs typeface="+mn-cs"/>
              </a:rPr>
              <a:t>The existence of paradox is always the inspirational source for seeking new wisdom, attempting new thought patterns, and</a:t>
            </a:r>
          </a:p>
          <a:p>
            <a:r>
              <a:rPr lang="en-US" altLang="zh-CN" sz="1200" kern="1200" baseline="0" dirty="0" smtClean="0">
                <a:solidFill>
                  <a:schemeClr val="tx1"/>
                </a:solidFill>
                <a:latin typeface="Times New Roman" pitchFamily="18" charset="0"/>
                <a:ea typeface="+mn-ea"/>
                <a:cs typeface="+mn-cs"/>
              </a:rPr>
              <a:t>ultimately building systems for the “flat world.”</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32</a:t>
            </a:fld>
            <a:endParaRPr lang="en-US" altLang="ko-K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33</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Systems Engineering for the Department of Defense System of Systems</a:t>
            </a:r>
          </a:p>
          <a:p>
            <a:endParaRPr lang="en-US" altLang="zh-CN" sz="120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Government defense organizations are sometimes required to work together to perform some of their missions. These joint missions may call upon army, navy, marine corps, and air force systems to interoperate with each other. Examples of types of systems that must interoperate in this environment include command and control, communications, and medical care systems. </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35</a:t>
            </a:fld>
            <a:endParaRPr lang="en-US" altLang="ko-K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smtClean="0">
                <a:solidFill>
                  <a:schemeClr val="tx1"/>
                </a:solidFill>
                <a:latin typeface="Times New Roman" pitchFamily="18" charset="0"/>
                <a:ea typeface="+mn-ea"/>
                <a:cs typeface="+mn-cs"/>
              </a:rPr>
              <a:t>波音商用飞机部</a:t>
            </a:r>
            <a:endParaRPr lang="en-US" altLang="zh-CN" sz="1200" b="0" i="0" kern="1200" dirty="0" smtClean="0">
              <a:solidFill>
                <a:schemeClr val="tx1"/>
              </a:solidFill>
              <a:latin typeface="Times New Roman" pitchFamily="18" charset="0"/>
              <a:ea typeface="+mn-ea"/>
              <a:cs typeface="+mn-cs"/>
            </a:endParaRPr>
          </a:p>
          <a:p>
            <a:endParaRPr lang="en-US" altLang="zh-CN" sz="1200" b="0" i="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defining a system of systems engineering solution to problem of interoperation and communication</a:t>
            </a:r>
          </a:p>
          <a:p>
            <a:endParaRPr lang="en-US" altLang="zh-CN" sz="120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The objective has</a:t>
            </a:r>
          </a:p>
          <a:p>
            <a:r>
              <a:rPr lang="en-US" altLang="zh-CN" sz="1200" kern="1200" baseline="0" dirty="0" smtClean="0">
                <a:solidFill>
                  <a:schemeClr val="tx1"/>
                </a:solidFill>
                <a:latin typeface="Times New Roman" pitchFamily="18" charset="0"/>
                <a:ea typeface="+mn-ea"/>
                <a:cs typeface="+mn-cs"/>
              </a:rPr>
              <a:t>been to find ways of leveraging network-centric operations, to reduce production,</a:t>
            </a:r>
          </a:p>
          <a:p>
            <a:r>
              <a:rPr lang="en-US" altLang="zh-CN" sz="1200" kern="1200" baseline="0" dirty="0" smtClean="0">
                <a:solidFill>
                  <a:schemeClr val="tx1"/>
                </a:solidFill>
                <a:latin typeface="Times New Roman" pitchFamily="18" charset="0"/>
                <a:ea typeface="+mn-ea"/>
                <a:cs typeface="+mn-cs"/>
              </a:rPr>
              <a:t>operations and maintenance costs for both Boeing and the airline customers.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36</a:t>
            </a:fld>
            <a:endParaRPr lang="en-US" altLang="ko-K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Applications include traffic monitoring of vehicles, cross-border infiltration</a:t>
            </a:r>
          </a:p>
          <a:p>
            <a:r>
              <a:rPr lang="en-US" altLang="zh-CN" sz="1200" kern="1200" baseline="0" dirty="0" smtClean="0">
                <a:solidFill>
                  <a:schemeClr val="tx1"/>
                </a:solidFill>
                <a:latin typeface="Times New Roman" pitchFamily="18" charset="0"/>
                <a:ea typeface="+mn-ea"/>
                <a:cs typeface="+mn-cs"/>
              </a:rPr>
              <a:t>detection and assessment, military reconnaissance and surveillance, target</a:t>
            </a:r>
          </a:p>
          <a:p>
            <a:r>
              <a:rPr lang="en-US" altLang="zh-CN" sz="1200" kern="1200" baseline="0" dirty="0" smtClean="0">
                <a:solidFill>
                  <a:schemeClr val="tx1"/>
                </a:solidFill>
                <a:latin typeface="Times New Roman" pitchFamily="18" charset="0"/>
                <a:ea typeface="+mn-ea"/>
                <a:cs typeface="+mn-cs"/>
              </a:rPr>
              <a:t>tracking, habitat monitoring and structure monitoring, and so on.</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38</a:t>
            </a:fld>
            <a:endParaRPr lang="en-US" altLang="ko-K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mass customization (whereby a service is produced and delivered in response to a customer’s stated or imputed needs</a:t>
            </a:r>
          </a:p>
          <a:p>
            <a:endParaRPr lang="en-US" altLang="zh-CN" sz="1200" kern="1200" baseline="0" dirty="0" smtClean="0">
              <a:solidFill>
                <a:schemeClr val="tx1"/>
              </a:solidFill>
              <a:latin typeface="Times New Roman" pitchFamily="18" charset="0"/>
              <a:ea typeface="+mn-ea"/>
              <a:cs typeface="+mn-cs"/>
            </a:endParaRPr>
          </a:p>
          <a:p>
            <a:r>
              <a:rPr lang="en-US" altLang="zh-CN" sz="1200" dirty="0" smtClean="0"/>
              <a:t>In general, a service system can be considered to be a combination or recombination of three essential components—people (characterized by behaviors, attitudes, values, etc.), processes (characterized by collaboration, customization, etc.), and products (characterized by software, hardware, infrastructures, etc.).</a:t>
            </a:r>
          </a:p>
          <a:p>
            <a:endParaRPr lang="en-US" altLang="zh-CN" sz="1200" dirty="0" smtClean="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kern="1200" baseline="0" dirty="0" smtClean="0">
                <a:solidFill>
                  <a:schemeClr val="tx1"/>
                </a:solidFill>
                <a:latin typeface="Times New Roman" pitchFamily="18" charset="0"/>
                <a:ea typeface="+mn-ea"/>
                <a:cs typeface="+mn-cs"/>
              </a:rPr>
              <a:t>Customization </a:t>
            </a:r>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用户化，专用化，定制</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39</a:t>
            </a:fld>
            <a:endParaRPr lang="en-US" altLang="ko-K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fontAlgn="base"/>
            <a:r>
              <a:rPr lang="en-US" altLang="zh-CN" sz="1200" b="0" i="0" kern="1200" dirty="0" smtClean="0">
                <a:solidFill>
                  <a:schemeClr val="tx1"/>
                </a:solidFill>
                <a:latin typeface="Times New Roman" pitchFamily="18" charset="0"/>
                <a:ea typeface="+mn-ea"/>
                <a:cs typeface="+mn-cs"/>
              </a:rPr>
              <a:t>intertwine</a:t>
            </a:r>
          </a:p>
          <a:p>
            <a:pPr fontAlgn="base"/>
            <a:r>
              <a:rPr lang="zh-CN" altLang="en-US" sz="1200" b="0" i="0" kern="1200" dirty="0" smtClean="0">
                <a:solidFill>
                  <a:schemeClr val="tx1"/>
                </a:solidFill>
                <a:latin typeface="Times New Roman" pitchFamily="18" charset="0"/>
                <a:ea typeface="+mn-ea"/>
                <a:cs typeface="+mn-cs"/>
              </a:rPr>
              <a:t>英 </a:t>
            </a:r>
            <a:r>
              <a:rPr lang="en-US" altLang="zh-CN" sz="1200" b="0" i="0" kern="1200" dirty="0" smtClean="0">
                <a:solidFill>
                  <a:schemeClr val="tx1"/>
                </a:solidFill>
                <a:latin typeface="Times New Roman" pitchFamily="18" charset="0"/>
                <a:ea typeface="+mn-ea"/>
                <a:cs typeface="+mn-cs"/>
              </a:rPr>
              <a:t>[ ˌ</a:t>
            </a:r>
            <a:r>
              <a:rPr lang="en-US" altLang="zh-CN" sz="1200" b="0" i="0" kern="1200" dirty="0" err="1" smtClean="0">
                <a:solidFill>
                  <a:schemeClr val="tx1"/>
                </a:solidFill>
                <a:latin typeface="Times New Roman" pitchFamily="18" charset="0"/>
                <a:ea typeface="+mn-ea"/>
                <a:cs typeface="+mn-cs"/>
              </a:rPr>
              <a:t>ɪntəˈtwaɪn</a:t>
            </a:r>
            <a:r>
              <a:rPr lang="en-US" altLang="zh-CN" sz="1200" b="0" i="0" kern="1200" dirty="0" smtClean="0">
                <a:solidFill>
                  <a:schemeClr val="tx1"/>
                </a:solidFill>
                <a:latin typeface="Times New Roman" pitchFamily="18" charset="0"/>
                <a:ea typeface="+mn-ea"/>
                <a:cs typeface="+mn-cs"/>
              </a:rPr>
              <a:t> ] </a:t>
            </a:r>
            <a:r>
              <a:rPr lang="zh-CN" altLang="en-US" sz="1200" b="0" i="0" kern="1200" dirty="0" smtClean="0">
                <a:solidFill>
                  <a:schemeClr val="tx1"/>
                </a:solidFill>
                <a:latin typeface="Times New Roman" pitchFamily="18" charset="0"/>
                <a:ea typeface="+mn-ea"/>
                <a:cs typeface="+mn-cs"/>
              </a:rPr>
              <a:t>美 </a:t>
            </a:r>
            <a:r>
              <a:rPr lang="en-US" altLang="zh-CN" sz="1200" b="0" i="0" kern="1200" dirty="0" smtClean="0">
                <a:solidFill>
                  <a:schemeClr val="tx1"/>
                </a:solidFill>
                <a:latin typeface="Times New Roman" pitchFamily="18" charset="0"/>
                <a:ea typeface="+mn-ea"/>
                <a:cs typeface="+mn-cs"/>
              </a:rPr>
              <a:t>[ ˌ</a:t>
            </a:r>
            <a:r>
              <a:rPr lang="en-US" altLang="zh-CN" sz="1200" b="0" i="0" kern="1200" dirty="0" err="1" smtClean="0">
                <a:solidFill>
                  <a:schemeClr val="tx1"/>
                </a:solidFill>
                <a:latin typeface="Times New Roman" pitchFamily="18" charset="0"/>
                <a:ea typeface="+mn-ea"/>
                <a:cs typeface="+mn-cs"/>
              </a:rPr>
              <a:t>ɪntərˈtwaɪn</a:t>
            </a:r>
            <a:r>
              <a:rPr lang="en-US" altLang="zh-CN" sz="1200" b="0" i="0" kern="1200" dirty="0" smtClean="0">
                <a:solidFill>
                  <a:schemeClr val="tx1"/>
                </a:solidFill>
                <a:latin typeface="Times New Roman" pitchFamily="18" charset="0"/>
                <a:ea typeface="+mn-ea"/>
                <a:cs typeface="+mn-cs"/>
              </a:rPr>
              <a:t> ]</a:t>
            </a:r>
          </a:p>
          <a:p>
            <a:pPr fontAlgn="base"/>
            <a:r>
              <a:rPr lang="zh-CN" altLang="en-US" sz="1200" b="0" i="0" kern="1200" dirty="0" smtClean="0">
                <a:solidFill>
                  <a:schemeClr val="tx1"/>
                </a:solidFill>
                <a:latin typeface="Times New Roman" pitchFamily="18" charset="0"/>
                <a:ea typeface="+mn-ea"/>
                <a:cs typeface="+mn-cs"/>
              </a:rPr>
              <a:t> </a:t>
            </a:r>
            <a:r>
              <a:rPr lang="en-US" altLang="zh-CN" sz="1200" b="0" i="0" kern="1200" dirty="0" smtClean="0">
                <a:solidFill>
                  <a:schemeClr val="tx1"/>
                </a:solidFill>
                <a:latin typeface="Times New Roman" pitchFamily="18" charset="0"/>
                <a:ea typeface="+mn-ea"/>
                <a:cs typeface="+mn-cs"/>
              </a:rPr>
              <a:t>GRE /</a:t>
            </a:r>
            <a:endParaRPr lang="zh-CN" altLang="en-US" sz="1200" b="0" i="0" kern="1200" dirty="0" smtClean="0">
              <a:solidFill>
                <a:schemeClr val="tx1"/>
              </a:solidFill>
              <a:latin typeface="Times New Roman" pitchFamily="18" charset="0"/>
              <a:ea typeface="+mn-ea"/>
              <a:cs typeface="+mn-cs"/>
            </a:endParaRPr>
          </a:p>
          <a:p>
            <a:pPr fontAlgn="base"/>
            <a:r>
              <a:rPr lang="en-US" altLang="zh-CN" sz="1200" b="0" i="0" kern="1200" dirty="0" err="1" smtClean="0">
                <a:solidFill>
                  <a:schemeClr val="tx1"/>
                </a:solidFill>
                <a:latin typeface="Times New Roman" pitchFamily="18" charset="0"/>
                <a:ea typeface="+mn-ea"/>
                <a:cs typeface="+mn-cs"/>
              </a:rPr>
              <a:t>vt</a:t>
            </a:r>
            <a:r>
              <a:rPr lang="en-US" altLang="zh-CN" sz="1200" b="0" i="0" kern="1200" dirty="0" smtClean="0">
                <a:solidFill>
                  <a:schemeClr val="tx1"/>
                </a:solidFill>
                <a:latin typeface="Times New Roman" pitchFamily="18" charset="0"/>
                <a:ea typeface="+mn-ea"/>
                <a:cs typeface="+mn-cs"/>
              </a:rPr>
              <a:t>.</a:t>
            </a:r>
            <a:r>
              <a:rPr lang="zh-CN" altLang="en-US" sz="1200" b="0" i="0" kern="1200" dirty="0" smtClean="0">
                <a:solidFill>
                  <a:schemeClr val="tx1"/>
                </a:solidFill>
                <a:latin typeface="Times New Roman" pitchFamily="18" charset="0"/>
                <a:ea typeface="+mn-ea"/>
                <a:cs typeface="+mn-cs"/>
              </a:rPr>
              <a:t>缠结在一起</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使缠结</a:t>
            </a:r>
          </a:p>
          <a:p>
            <a:pPr fontAlgn="base"/>
            <a:r>
              <a:rPr lang="en-US" altLang="zh-CN" sz="1200" b="0" i="0" kern="1200" dirty="0" smtClean="0">
                <a:solidFill>
                  <a:schemeClr val="tx1"/>
                </a:solidFill>
                <a:latin typeface="Times New Roman" pitchFamily="18" charset="0"/>
                <a:ea typeface="+mn-ea"/>
                <a:cs typeface="+mn-cs"/>
              </a:rPr>
              <a:t>vi.</a:t>
            </a:r>
            <a:r>
              <a:rPr lang="zh-CN" altLang="en-US" sz="1200" b="0" i="0" kern="1200" dirty="0" smtClean="0">
                <a:solidFill>
                  <a:schemeClr val="tx1"/>
                </a:solidFill>
                <a:latin typeface="Times New Roman" pitchFamily="18" charset="0"/>
                <a:ea typeface="+mn-ea"/>
                <a:cs typeface="+mn-cs"/>
              </a:rPr>
              <a:t>纠缠</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编结</a:t>
            </a:r>
          </a:p>
          <a:p>
            <a:endParaRPr lang="en-US" altLang="zh-CN" i="0" dirty="0" smtClean="0"/>
          </a:p>
          <a:p>
            <a:endParaRPr lang="en-US" altLang="zh-CN" i="0" dirty="0" smtClean="0"/>
          </a:p>
          <a:p>
            <a:r>
              <a:rPr lang="en-US" altLang="zh-CN" sz="1200" i="0" kern="1200" baseline="0" dirty="0" smtClean="0">
                <a:solidFill>
                  <a:schemeClr val="tx1"/>
                </a:solidFill>
                <a:latin typeface="Times New Roman" pitchFamily="18" charset="0"/>
                <a:ea typeface="+mn-ea"/>
                <a:cs typeface="+mn-cs"/>
              </a:rPr>
              <a:t>Space Exploration </a:t>
            </a:r>
            <a:r>
              <a:rPr lang="en-US" altLang="zh-CN" sz="1200" i="0" kern="1200" baseline="0" dirty="0" err="1" smtClean="0">
                <a:solidFill>
                  <a:schemeClr val="tx1"/>
                </a:solidFill>
                <a:latin typeface="Times New Roman" pitchFamily="18" charset="0"/>
                <a:ea typeface="+mn-ea"/>
                <a:cs typeface="+mn-cs"/>
              </a:rPr>
              <a:t>SoS</a:t>
            </a:r>
            <a:r>
              <a:rPr lang="en-US" altLang="zh-CN" sz="1200" i="0" kern="1200" baseline="0" dirty="0" smtClean="0">
                <a:solidFill>
                  <a:schemeClr val="tx1"/>
                </a:solidFill>
                <a:latin typeface="Times New Roman" pitchFamily="18" charset="0"/>
                <a:ea typeface="+mn-ea"/>
                <a:cs typeface="+mn-cs"/>
              </a:rPr>
              <a:t>: Systems such as the Mars Science Laboratory (MSL) (http://mars.jpl.nasa.gov/msl/mission/rover/) can also be viewed as an </a:t>
            </a:r>
            <a:r>
              <a:rPr lang="en-US" altLang="zh-CN" sz="1200" i="0" kern="1200" baseline="0" dirty="0" err="1" smtClean="0">
                <a:solidFill>
                  <a:schemeClr val="tx1"/>
                </a:solidFill>
                <a:latin typeface="Times New Roman" pitchFamily="18" charset="0"/>
                <a:ea typeface="+mn-ea"/>
                <a:cs typeface="+mn-cs"/>
              </a:rPr>
              <a:t>SoS</a:t>
            </a:r>
            <a:r>
              <a:rPr lang="en-US" altLang="zh-CN" sz="1200" i="0" kern="1200" baseline="0" dirty="0" smtClean="0">
                <a:solidFill>
                  <a:schemeClr val="tx1"/>
                </a:solidFill>
                <a:latin typeface="Times New Roman" pitchFamily="18" charset="0"/>
                <a:ea typeface="+mn-ea"/>
                <a:cs typeface="+mn-cs"/>
              </a:rPr>
              <a:t> given the variety of research systems placed upon the exploration rover platform that must interoperate with each other. MSL science instruments are developed and maintained by various organizations, yet designed to interoperate with each other to support the MSL missions. For example, the rover </a:t>
            </a:r>
            <a:r>
              <a:rPr lang="en-US" altLang="zh-CN" sz="1200" i="0" kern="1200" baseline="0" dirty="0" err="1" smtClean="0">
                <a:solidFill>
                  <a:schemeClr val="tx1"/>
                </a:solidFill>
                <a:latin typeface="Times New Roman" pitchFamily="18" charset="0"/>
                <a:ea typeface="+mn-ea"/>
                <a:cs typeface="+mn-cs"/>
              </a:rPr>
              <a:t>Mastcam</a:t>
            </a:r>
            <a:r>
              <a:rPr lang="en-US" altLang="zh-CN" sz="1200" i="0" kern="1200" baseline="0" dirty="0" smtClean="0">
                <a:solidFill>
                  <a:schemeClr val="tx1"/>
                </a:solidFill>
                <a:latin typeface="Times New Roman" pitchFamily="18" charset="0"/>
                <a:ea typeface="+mn-ea"/>
                <a:cs typeface="+mn-cs"/>
              </a:rPr>
              <a:t> camera must interoperate with other science instruments to record conditions under which various Mars samples are collected. </a:t>
            </a:r>
            <a:endParaRPr lang="zh-CN" altLang="en-US" i="0"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40</a:t>
            </a:fld>
            <a:endParaRPr lang="en-US" altLang="ko-K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3</a:t>
            </a:fld>
            <a:endParaRPr lang="en-US" altLang="ko-K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Navigation n.</a:t>
            </a:r>
            <a:r>
              <a:rPr lang="zh-CN" altLang="en-US" sz="1200" b="0" i="0" kern="1200" dirty="0" smtClean="0">
                <a:solidFill>
                  <a:schemeClr val="tx1"/>
                </a:solidFill>
                <a:latin typeface="Times New Roman" pitchFamily="18" charset="0"/>
                <a:ea typeface="+mn-ea"/>
                <a:cs typeface="+mn-cs"/>
              </a:rPr>
              <a:t>航行（学）</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航海（术）</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海上交通</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41</a:t>
            </a:fld>
            <a:endParaRPr lang="en-US" altLang="ko-K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t>Efficacy </a:t>
            </a:r>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功效</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效力</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效验</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生产率</a:t>
            </a: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Amazon Echo and Google Home</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The dream of a smart home that's automated and helps you with tasks throughout the day is one of Silicon Valley's current obsessions. Amazon and Google have begun peddling the vision to consumers with the Amazon Echo and Google Home. Tech giants have also made broader bets in AI: </a:t>
            </a:r>
            <a:r>
              <a:rPr lang="en-US" altLang="zh-CN" sz="1200" b="0" i="0" kern="1200" dirty="0" err="1" smtClean="0">
                <a:solidFill>
                  <a:schemeClr val="tx1"/>
                </a:solidFill>
                <a:latin typeface="Times New Roman" pitchFamily="18" charset="0"/>
                <a:ea typeface="+mn-ea"/>
                <a:cs typeface="+mn-cs"/>
              </a:rPr>
              <a:t>Facebook</a:t>
            </a:r>
            <a:r>
              <a:rPr lang="en-US" altLang="zh-CN" sz="1200" b="0" i="0" kern="1200" dirty="0" smtClean="0">
                <a:solidFill>
                  <a:schemeClr val="tx1"/>
                </a:solidFill>
                <a:latin typeface="Times New Roman" pitchFamily="18" charset="0"/>
                <a:ea typeface="+mn-ea"/>
                <a:cs typeface="+mn-cs"/>
              </a:rPr>
              <a:t> has tech that tries to push the boundaries of facial recognition, and Google has software that can beat humans in a game of Go.</a:t>
            </a:r>
          </a:p>
          <a:p>
            <a:pPr marL="0" marR="0" indent="0" algn="l" defTabSz="914400" rtl="0" eaLnBrk="0" fontAlgn="base" latinLnBrk="0" hangingPunct="0">
              <a:lnSpc>
                <a:spcPct val="100000"/>
              </a:lnSpc>
              <a:spcBef>
                <a:spcPct val="30000"/>
              </a:spcBef>
              <a:spcAft>
                <a:spcPct val="0"/>
              </a:spcAft>
              <a:buClrTx/>
              <a:buSzTx/>
              <a:buFontTx/>
              <a:buNone/>
              <a:tabLst/>
              <a:defRPr/>
            </a:pPr>
            <a:endParaRPr lang="en-US" altLang="zh-CN" sz="1200" b="0" i="0" kern="1200" dirty="0" smtClean="0">
              <a:solidFill>
                <a:schemeClr val="tx1"/>
              </a:solidFill>
              <a:latin typeface="Times New Roman" pitchFamily="18" charset="0"/>
              <a:ea typeface="+mn-ea"/>
              <a:cs typeface="+mn-cs"/>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b="0" i="0" kern="1200" dirty="0" smtClean="0">
                <a:solidFill>
                  <a:schemeClr val="tx1"/>
                </a:solidFill>
                <a:latin typeface="Times New Roman" pitchFamily="18" charset="0"/>
                <a:ea typeface="+mn-ea"/>
                <a:cs typeface="+mn-cs"/>
              </a:rPr>
              <a:t>What if all the devices in your life could connect to the Internet? Not just computers and </a:t>
            </a:r>
            <a:r>
              <a:rPr lang="en-US" altLang="zh-CN" sz="1200" b="0" i="0" kern="1200" dirty="0" err="1" smtClean="0">
                <a:solidFill>
                  <a:schemeClr val="tx1"/>
                </a:solidFill>
                <a:latin typeface="Times New Roman" pitchFamily="18" charset="0"/>
                <a:ea typeface="+mn-ea"/>
                <a:cs typeface="+mn-cs"/>
              </a:rPr>
              <a:t>smartphones</a:t>
            </a:r>
            <a:r>
              <a:rPr lang="en-US" altLang="zh-CN" sz="1200" b="0" i="0" kern="1200" dirty="0" smtClean="0">
                <a:solidFill>
                  <a:schemeClr val="tx1"/>
                </a:solidFill>
                <a:latin typeface="Times New Roman" pitchFamily="18" charset="0"/>
                <a:ea typeface="+mn-ea"/>
                <a:cs typeface="+mn-cs"/>
              </a:rPr>
              <a:t>, but </a:t>
            </a:r>
            <a:r>
              <a:rPr lang="en-US" altLang="zh-CN" sz="1200" b="0" i="1" kern="1200" dirty="0" smtClean="0">
                <a:solidFill>
                  <a:schemeClr val="tx1"/>
                </a:solidFill>
                <a:latin typeface="Times New Roman" pitchFamily="18" charset="0"/>
                <a:ea typeface="+mn-ea"/>
                <a:cs typeface="+mn-cs"/>
              </a:rPr>
              <a:t>everything: </a:t>
            </a:r>
            <a:r>
              <a:rPr lang="en-US" altLang="zh-CN" sz="1200" b="0" i="0" kern="1200" dirty="0" smtClean="0">
                <a:solidFill>
                  <a:schemeClr val="tx1"/>
                </a:solidFill>
                <a:latin typeface="Times New Roman" pitchFamily="18" charset="0"/>
                <a:ea typeface="+mn-ea"/>
                <a:cs typeface="+mn-cs"/>
              </a:rPr>
              <a:t>it's the Internet of Things (</a:t>
            </a:r>
            <a:r>
              <a:rPr lang="en-US" altLang="zh-CN" sz="1200" b="0" i="0" kern="1200" dirty="0" err="1" smtClean="0">
                <a:solidFill>
                  <a:schemeClr val="tx1"/>
                </a:solidFill>
                <a:latin typeface="Times New Roman" pitchFamily="18" charset="0"/>
                <a:ea typeface="+mn-ea"/>
                <a:cs typeface="+mn-cs"/>
              </a:rPr>
              <a:t>IoT</a:t>
            </a:r>
            <a:r>
              <a:rPr lang="en-US" altLang="zh-CN" sz="1200" b="0" i="0" kern="1200" smtClean="0">
                <a:solidFill>
                  <a:schemeClr val="tx1"/>
                </a:solidFill>
                <a:latin typeface="Times New Roman" pitchFamily="18" charset="0"/>
                <a:ea typeface="+mn-ea"/>
                <a:cs typeface="+mn-cs"/>
              </a:rPr>
              <a:t>), and it's a key component of home automation and smart homes.</a:t>
            </a:r>
            <a:endParaRPr lang="zh-CN" altLang="en-US" sz="1200" b="0" i="0" kern="1200" dirty="0" smtClean="0">
              <a:solidFill>
                <a:schemeClr val="tx1"/>
              </a:solidFill>
              <a:latin typeface="Times New Roman" pitchFamily="18" charset="0"/>
              <a:ea typeface="+mn-ea"/>
              <a:cs typeface="+mn-cs"/>
            </a:endParaRP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45</a:t>
            </a:fld>
            <a:endParaRPr lang="en-US" altLang="ko-K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kern="1200" baseline="0" dirty="0" smtClean="0">
                <a:solidFill>
                  <a:schemeClr val="tx1"/>
                </a:solidFill>
                <a:latin typeface="Times New Roman" pitchFamily="18" charset="0"/>
                <a:ea typeface="+mn-ea"/>
                <a:cs typeface="+mn-cs"/>
              </a:rPr>
              <a:t>If the crisis is a hazardous material spill on a busy freeway, the first responders may again be a fire department (since they are most easily deployed). But this time, they are supported by hazardous materials specialists to help determine the type of material spilled and the appropriate methods for removing the materials and decontaminating the area. In some cases, robots may be used to collect spill samples and/or decontaminate the area. Also, it may also be necessary to evacuate people in the area. So, again, the police, aerial vehicles, and other systems may be used to help with this activity. </a:t>
            </a:r>
          </a:p>
          <a:p>
            <a:endParaRPr lang="en-US" altLang="zh-CN" sz="120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Figure 2 illustrates some of the systems that may be called upon to respond to various crises as well as a command center that is used to help coordinate the activities of these systems. </a:t>
            </a:r>
          </a:p>
          <a:p>
            <a:endParaRPr lang="en-US" altLang="zh-CN" sz="1200" kern="1200" baseline="0" dirty="0" smtClean="0">
              <a:solidFill>
                <a:schemeClr val="tx1"/>
              </a:solidFill>
              <a:latin typeface="Times New Roman" pitchFamily="18" charset="0"/>
              <a:ea typeface="+mn-ea"/>
              <a:cs typeface="+mn-cs"/>
            </a:endParaRPr>
          </a:p>
          <a:p>
            <a:endParaRPr lang="zh-CN" altLang="en-US" sz="1200" kern="1200" baseline="0" dirty="0" smtClean="0">
              <a:solidFill>
                <a:schemeClr val="tx1"/>
              </a:solidFill>
              <a:latin typeface="Times New Roman" pitchFamily="18" charset="0"/>
              <a:ea typeface="+mn-ea"/>
              <a:cs typeface="+mn-cs"/>
            </a:endParaRPr>
          </a:p>
          <a:p>
            <a:r>
              <a:rPr lang="en-US" altLang="zh-CN" sz="1200" kern="1200" baseline="0" dirty="0" smtClean="0">
                <a:solidFill>
                  <a:schemeClr val="tx1"/>
                </a:solidFill>
                <a:latin typeface="Times New Roman" pitchFamily="18" charset="0"/>
                <a:ea typeface="+mn-ea"/>
                <a:cs typeface="+mn-cs"/>
              </a:rPr>
              <a:t>Global Positioning System (GPS) [NAVSTAR, 2006] that is today considered both as a </a:t>
            </a:r>
            <a:r>
              <a:rPr lang="en-US" altLang="zh-CN" sz="1200" kern="1200" baseline="0" dirty="0" err="1" smtClean="0">
                <a:solidFill>
                  <a:schemeClr val="tx1"/>
                </a:solidFill>
                <a:latin typeface="Times New Roman" pitchFamily="18" charset="0"/>
                <a:ea typeface="+mn-ea"/>
                <a:cs typeface="+mn-cs"/>
              </a:rPr>
              <a:t>SoS</a:t>
            </a:r>
            <a:r>
              <a:rPr lang="en-US" altLang="zh-CN" sz="1200" kern="1200" baseline="0" dirty="0" smtClean="0">
                <a:solidFill>
                  <a:schemeClr val="tx1"/>
                </a:solidFill>
                <a:latin typeface="Times New Roman" pitchFamily="18" charset="0"/>
                <a:ea typeface="+mn-ea"/>
                <a:cs typeface="+mn-cs"/>
              </a:rPr>
              <a:t> and a constituent-system for other </a:t>
            </a:r>
            <a:r>
              <a:rPr lang="en-US" altLang="zh-CN" sz="1200" kern="1200" baseline="0" dirty="0" err="1" smtClean="0">
                <a:solidFill>
                  <a:schemeClr val="tx1"/>
                </a:solidFill>
                <a:latin typeface="Times New Roman" pitchFamily="18" charset="0"/>
                <a:ea typeface="+mn-ea"/>
                <a:cs typeface="+mn-cs"/>
              </a:rPr>
              <a:t>SoSs</a:t>
            </a:r>
            <a:r>
              <a:rPr lang="en-US" altLang="zh-CN" sz="1200" kern="1200" baseline="0" dirty="0" smtClean="0">
                <a:solidFill>
                  <a:schemeClr val="tx1"/>
                </a:solidFill>
                <a:latin typeface="Times New Roman" pitchFamily="18" charset="0"/>
                <a:ea typeface="+mn-ea"/>
                <a:cs typeface="+mn-cs"/>
              </a:rPr>
              <a:t> </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47</a:t>
            </a:fld>
            <a:endParaRPr lang="en-US" altLang="ko-K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Coastguard </a:t>
            </a:r>
            <a:r>
              <a:rPr lang="en-US" altLang="zh-CN" sz="1200" b="0" i="0" kern="1200" dirty="0" smtClean="0">
                <a:solidFill>
                  <a:schemeClr val="tx1"/>
                </a:solidFill>
                <a:latin typeface="Times New Roman" pitchFamily="18" charset="0"/>
                <a:ea typeface="+mn-ea"/>
                <a:cs typeface="+mn-cs"/>
              </a:rPr>
              <a:t>n.</a:t>
            </a:r>
            <a:r>
              <a:rPr lang="zh-CN" altLang="en-US" sz="1200" b="0" i="0" kern="1200" dirty="0" smtClean="0">
                <a:solidFill>
                  <a:schemeClr val="tx1"/>
                </a:solidFill>
                <a:latin typeface="Times New Roman" pitchFamily="18" charset="0"/>
                <a:ea typeface="+mn-ea"/>
                <a:cs typeface="+mn-cs"/>
              </a:rPr>
              <a:t>海岸警卫队</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海岸警卫队队员</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49</a:t>
            </a:fld>
            <a:endParaRPr lang="en-US" altLang="ko-K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50</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SE</a:t>
            </a:r>
            <a:r>
              <a:rPr lang="zh-CN" altLang="en-US" dirty="0" smtClean="0"/>
              <a:t>重点研究单复杂系统，</a:t>
            </a:r>
            <a:r>
              <a:rPr lang="en-US" altLang="zh-CN" dirty="0" smtClean="0"/>
              <a:t>SOSE</a:t>
            </a:r>
            <a:r>
              <a:rPr lang="zh-CN" altLang="en-US" dirty="0" smtClean="0"/>
              <a:t>重点研究多复杂系统。</a:t>
            </a:r>
            <a:endParaRPr lang="en-US" altLang="zh-CN" dirty="0" smtClean="0"/>
          </a:p>
          <a:p>
            <a:r>
              <a:rPr lang="en-US" altLang="zh-CN" dirty="0" smtClean="0"/>
              <a:t>SE</a:t>
            </a:r>
            <a:r>
              <a:rPr lang="zh-CN" altLang="en-US" dirty="0" smtClean="0"/>
              <a:t>的目标是系统性能指标最优化，而</a:t>
            </a:r>
            <a:r>
              <a:rPr lang="en-US" altLang="zh-CN" dirty="0" smtClean="0"/>
              <a:t>SOSE</a:t>
            </a:r>
            <a:r>
              <a:rPr lang="zh-CN" altLang="en-US" dirty="0" smtClean="0"/>
              <a:t>的目标是实现“满意的”性能指标。受限于</a:t>
            </a:r>
            <a:r>
              <a:rPr lang="en-US" altLang="zh-CN" dirty="0" err="1" smtClean="0"/>
              <a:t>SoS</a:t>
            </a:r>
            <a:r>
              <a:rPr lang="zh-CN" altLang="en-US" dirty="0" smtClean="0"/>
              <a:t>环境的不确定性和复杂性。</a:t>
            </a:r>
            <a:r>
              <a:rPr lang="en-US" altLang="zh-CN" dirty="0" err="1" smtClean="0"/>
              <a:t>SoS</a:t>
            </a:r>
            <a:r>
              <a:rPr lang="zh-CN" altLang="en-US" dirty="0" smtClean="0"/>
              <a:t>通常无法实现“最优化”性能指标。</a:t>
            </a:r>
            <a:endParaRPr lang="en-US" altLang="zh-CN" dirty="0" smtClean="0"/>
          </a:p>
          <a:p>
            <a:r>
              <a:rPr lang="en-US" altLang="zh-CN" dirty="0" smtClean="0"/>
              <a:t>SE</a:t>
            </a:r>
            <a:r>
              <a:rPr lang="zh-CN" altLang="en-US" dirty="0" smtClean="0"/>
              <a:t>强调简化约束条件，聚焦于技术领域；而</a:t>
            </a:r>
            <a:r>
              <a:rPr lang="en-US" altLang="zh-CN" dirty="0" smtClean="0"/>
              <a:t>SOSE</a:t>
            </a:r>
            <a:r>
              <a:rPr lang="zh-CN" altLang="en-US" dirty="0" smtClean="0"/>
              <a:t>必须综合考察技术、人员、政策，以及环境等多种因素。</a:t>
            </a:r>
            <a:endParaRPr lang="en-US" altLang="zh-CN" dirty="0" smtClean="0"/>
          </a:p>
          <a:p>
            <a:r>
              <a:rPr lang="en-US" altLang="zh-CN" dirty="0" smtClean="0"/>
              <a:t>SE</a:t>
            </a:r>
            <a:r>
              <a:rPr lang="zh-CN" altLang="en-US" dirty="0" smtClean="0"/>
              <a:t>要求目标系统慢煮，可定义、固定的、单一的；而</a:t>
            </a:r>
            <a:r>
              <a:rPr lang="en-US" altLang="zh-CN" dirty="0" err="1" smtClean="0"/>
              <a:t>SoSE</a:t>
            </a:r>
            <a:r>
              <a:rPr lang="zh-CN" altLang="en-US" dirty="0" smtClean="0"/>
              <a:t>目标系统无法准确定义，并且多目标并存。</a:t>
            </a:r>
            <a:endParaRPr lang="en-US" altLang="zh-CN" dirty="0" smtClean="0"/>
          </a:p>
          <a:p>
            <a:r>
              <a:rPr lang="en-US" altLang="zh-CN" dirty="0" smtClean="0"/>
              <a:t>SE</a:t>
            </a:r>
            <a:r>
              <a:rPr lang="zh-CN" altLang="en-US" dirty="0" smtClean="0"/>
              <a:t>确定在技术领域，而</a:t>
            </a:r>
            <a:r>
              <a:rPr lang="en-US" altLang="zh-CN" dirty="0" smtClean="0"/>
              <a:t>SOSE</a:t>
            </a:r>
            <a:r>
              <a:rPr lang="zh-CN" altLang="en-US" smtClean="0"/>
              <a:t>边界不固定，甚至不断变化，主要由于不断出现新技术，新条件和新需求。</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52</a:t>
            </a:fld>
            <a:endParaRPr lang="en-US" altLang="ko-K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p:spPr>
        <p:txBody>
          <a:bodyPr/>
          <a:lstStyle/>
          <a:p>
            <a:fld id="{25CFF476-248A-476A-AB7B-B01AF8F0885E}" type="slidenum">
              <a:rPr lang="en-US" altLang="ko-KR" smtClean="0">
                <a:ea typeface="굴림" pitchFamily="34" charset="-127"/>
              </a:rPr>
              <a:pPr/>
              <a:t>4</a:t>
            </a:fld>
            <a:endParaRPr lang="en-US" altLang="ko-KR" smtClean="0">
              <a:ea typeface="굴림" pitchFamily="34" charset="-127"/>
            </a:endParaRPr>
          </a:p>
        </p:txBody>
      </p:sp>
      <p:sp>
        <p:nvSpPr>
          <p:cNvPr id="111619" name="Rectangle 2"/>
          <p:cNvSpPr>
            <a:spLocks noGrp="1" noRot="1" noChangeAspect="1" noChangeArrowheads="1" noTextEdit="1"/>
          </p:cNvSpPr>
          <p:nvPr>
            <p:ph type="sldImg"/>
          </p:nvPr>
        </p:nvSpPr>
        <p:spPr>
          <a:ln/>
        </p:spPr>
      </p:sp>
      <p:sp>
        <p:nvSpPr>
          <p:cNvPr id="111620" name="Rectangle 3"/>
          <p:cNvSpPr>
            <a:spLocks noGrp="1" noChangeArrowheads="1"/>
          </p:cNvSpPr>
          <p:nvPr>
            <p:ph type="body" idx="1"/>
          </p:nvPr>
        </p:nvSpPr>
        <p:spPr>
          <a:noFill/>
          <a:ln/>
        </p:spPr>
        <p:txBody>
          <a:bodyPr/>
          <a:lstStyle/>
          <a:p>
            <a:endParaRPr lang="ko-KR" altLang="ko-KR"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幻灯片图像占位符 1"/>
          <p:cNvSpPr>
            <a:spLocks noGrp="1" noRot="1" noChangeAspect="1" noTextEdit="1"/>
          </p:cNvSpPr>
          <p:nvPr>
            <p:ph type="sldImg"/>
          </p:nvPr>
        </p:nvSpPr>
        <p:spPr>
          <a:ln/>
        </p:spPr>
      </p:sp>
      <p:sp>
        <p:nvSpPr>
          <p:cNvPr id="112643" name="备注占位符 2"/>
          <p:cNvSpPr>
            <a:spLocks noGrp="1"/>
          </p:cNvSpPr>
          <p:nvPr>
            <p:ph type="body" idx="1"/>
          </p:nvPr>
        </p:nvSpPr>
        <p:spPr>
          <a:noFill/>
          <a:ln/>
        </p:spPr>
        <p:txBody>
          <a:bodyPr/>
          <a:lstStyle/>
          <a:p>
            <a:endParaRPr lang="zh-CN" altLang="en-US" dirty="0" smtClean="0"/>
          </a:p>
        </p:txBody>
      </p:sp>
      <p:sp>
        <p:nvSpPr>
          <p:cNvPr id="112644" name="灯片编号占位符 3"/>
          <p:cNvSpPr>
            <a:spLocks noGrp="1"/>
          </p:cNvSpPr>
          <p:nvPr>
            <p:ph type="sldNum" sz="quarter" idx="5"/>
          </p:nvPr>
        </p:nvSpPr>
        <p:spPr>
          <a:noFill/>
        </p:spPr>
        <p:txBody>
          <a:bodyPr/>
          <a:lstStyle/>
          <a:p>
            <a:fld id="{3B2D2CAC-A101-4BA5-ABBA-68B7E8B852B6}" type="slidenum">
              <a:rPr lang="zh-CN" altLang="en-US" smtClean="0">
                <a:ea typeface="굴림" pitchFamily="34" charset="-127"/>
              </a:rPr>
              <a:pPr/>
              <a:t>5</a:t>
            </a:fld>
            <a:endParaRPr lang="zh-CN" altLang="en-US" smtClean="0">
              <a:ea typeface="굴림" pitchFamily="34" charset="-127"/>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Defense and commercial sectors</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6</a:t>
            </a:fld>
            <a:endParaRPr lang="en-US" altLang="ko-K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substantiate</a:t>
            </a:r>
          </a:p>
          <a:p>
            <a:r>
              <a:rPr lang="zh-CN" altLang="en-US" dirty="0" smtClean="0"/>
              <a:t>英 </a:t>
            </a:r>
            <a:r>
              <a:rPr lang="en-US" altLang="zh-CN" b="1" dirty="0" smtClean="0"/>
              <a:t>[</a:t>
            </a:r>
            <a:r>
              <a:rPr lang="en-US" altLang="zh-CN" b="1" dirty="0" err="1" smtClean="0"/>
              <a:t>səbˈstænʃieɪt</a:t>
            </a:r>
            <a:r>
              <a:rPr lang="en-US" altLang="zh-CN" b="1" dirty="0" smtClean="0"/>
              <a:t>]</a:t>
            </a:r>
            <a:r>
              <a:rPr lang="zh-CN" altLang="en-US" dirty="0" smtClean="0"/>
              <a:t> 美 </a:t>
            </a:r>
            <a:r>
              <a:rPr lang="en-US" altLang="zh-CN" b="1" dirty="0" smtClean="0"/>
              <a:t>[</a:t>
            </a:r>
            <a:r>
              <a:rPr lang="en-US" altLang="zh-CN" b="1" dirty="0" err="1" smtClean="0"/>
              <a:t>səbˈstænʃiˌeɪt</a:t>
            </a:r>
            <a:r>
              <a:rPr lang="en-US" altLang="zh-CN" b="1" dirty="0" smtClean="0"/>
              <a:t>]</a:t>
            </a:r>
            <a:r>
              <a:rPr lang="zh-CN" altLang="en-US" dirty="0" smtClean="0"/>
              <a:t> </a:t>
            </a:r>
          </a:p>
          <a:p>
            <a:r>
              <a:rPr lang="en-US" altLang="zh-CN" b="1" dirty="0" err="1" smtClean="0"/>
              <a:t>vt</a:t>
            </a:r>
            <a:r>
              <a:rPr lang="en-US" altLang="zh-CN" b="1" dirty="0" smtClean="0"/>
              <a:t>.</a:t>
            </a:r>
            <a:r>
              <a:rPr lang="zh-CN" altLang="en-US" dirty="0" smtClean="0"/>
              <a:t> 用事实支持（某主张、说法等），证实；使具体（实体）化 </a:t>
            </a:r>
          </a:p>
          <a:p>
            <a:r>
              <a:rPr lang="zh-CN" altLang="en-US" dirty="0" smtClean="0">
                <a:hlinkClick r:id="" action="ppaction://hlinkfile" tooltip="网络释义"/>
              </a:rPr>
              <a:t>网 络</a:t>
            </a:r>
            <a:r>
              <a:rPr lang="zh-CN" altLang="en-US" dirty="0" smtClean="0"/>
              <a:t> 使实体化； </a:t>
            </a:r>
          </a:p>
          <a:p>
            <a:r>
              <a:rPr lang="zh-CN" altLang="en-US" dirty="0" smtClean="0"/>
              <a:t>确证； </a:t>
            </a:r>
          </a:p>
          <a:p>
            <a:r>
              <a:rPr lang="zh-CN" altLang="en-US" dirty="0" smtClean="0"/>
              <a:t>使实体化 证实； </a:t>
            </a:r>
          </a:p>
          <a:p>
            <a:r>
              <a:rPr lang="zh-CN" altLang="en-US" dirty="0" smtClean="0"/>
              <a:t>使具体化 证实 </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8</a:t>
            </a:fld>
            <a:endParaRPr lang="en-US" altLang="ko-K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dirty="0" smtClean="0"/>
              <a:t>self-contained </a:t>
            </a:r>
            <a:r>
              <a:rPr lang="zh-CN" altLang="en-US" dirty="0" smtClean="0"/>
              <a:t>自给的，</a:t>
            </a:r>
            <a:r>
              <a:rPr lang="zh-CN" altLang="en-US" sz="1200" b="0" i="0" kern="1200" dirty="0" smtClean="0">
                <a:solidFill>
                  <a:schemeClr val="tx1"/>
                </a:solidFill>
                <a:latin typeface="Times New Roman" pitchFamily="18" charset="0"/>
                <a:ea typeface="+mn-ea"/>
                <a:cs typeface="+mn-cs"/>
              </a:rPr>
              <a:t>独立的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设备齐全的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自给自足的</a:t>
            </a:r>
            <a:r>
              <a:rPr lang="en-US" altLang="zh-CN" sz="1200" b="0" i="0" kern="1200" dirty="0" smtClean="0">
                <a:solidFill>
                  <a:schemeClr val="tx1"/>
                </a:solidFill>
                <a:latin typeface="Times New Roman" pitchFamily="18" charset="0"/>
                <a:ea typeface="+mn-ea"/>
                <a:cs typeface="+mn-cs"/>
              </a:rPr>
              <a:t>; </a:t>
            </a:r>
            <a:r>
              <a:rPr lang="zh-CN" altLang="en-US" sz="1200" b="0" i="0" kern="1200" dirty="0" smtClean="0">
                <a:solidFill>
                  <a:schemeClr val="tx1"/>
                </a:solidFill>
                <a:latin typeface="Times New Roman" pitchFamily="18" charset="0"/>
                <a:ea typeface="+mn-ea"/>
                <a:cs typeface="+mn-cs"/>
              </a:rPr>
              <a:t>沉默寡言的</a:t>
            </a:r>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9</a:t>
            </a:fld>
            <a:endParaRPr lang="en-US" altLang="ko-K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b="1" dirty="0" smtClean="0"/>
              <a:t>synergism</a:t>
            </a:r>
          </a:p>
          <a:p>
            <a:r>
              <a:rPr lang="zh-CN" altLang="en-US" dirty="0" smtClean="0">
                <a:hlinkClick r:id="" action="ppaction://hlinkfile" tooltip="添加该词条到生词本"/>
              </a:rPr>
              <a:t>生词本</a:t>
            </a:r>
            <a:r>
              <a:rPr lang="zh-CN" altLang="en-US" dirty="0" smtClean="0"/>
              <a:t> </a:t>
            </a:r>
          </a:p>
          <a:p>
            <a:r>
              <a:rPr lang="zh-CN" altLang="en-US" dirty="0" smtClean="0"/>
              <a:t>英 </a:t>
            </a:r>
            <a:r>
              <a:rPr lang="en-US" altLang="zh-CN" b="1" dirty="0" smtClean="0"/>
              <a:t>['</a:t>
            </a:r>
            <a:r>
              <a:rPr lang="en-US" altLang="zh-CN" b="1" dirty="0" err="1" smtClean="0"/>
              <a:t>sɪnədʒɪzəm</a:t>
            </a:r>
            <a:r>
              <a:rPr lang="en-US" altLang="zh-CN" b="1" dirty="0" smtClean="0"/>
              <a:t>]</a:t>
            </a:r>
            <a:r>
              <a:rPr lang="zh-CN" altLang="en-US" dirty="0" smtClean="0"/>
              <a:t> 美 </a:t>
            </a:r>
            <a:r>
              <a:rPr lang="en-US" altLang="zh-CN" b="1" dirty="0" smtClean="0"/>
              <a:t>['</a:t>
            </a:r>
            <a:r>
              <a:rPr lang="en-US" altLang="zh-CN" b="1" dirty="0" err="1" smtClean="0"/>
              <a:t>sɪnədʒɪzm</a:t>
            </a:r>
            <a:r>
              <a:rPr lang="en-US" altLang="zh-CN" b="1" dirty="0" smtClean="0"/>
              <a:t>]</a:t>
            </a:r>
            <a:r>
              <a:rPr lang="zh-CN" altLang="en-US" dirty="0" smtClean="0"/>
              <a:t> </a:t>
            </a:r>
          </a:p>
          <a:p>
            <a:r>
              <a:rPr lang="en-US" altLang="zh-CN" b="1" dirty="0" smtClean="0"/>
              <a:t>n.</a:t>
            </a:r>
            <a:r>
              <a:rPr lang="zh-CN" altLang="en-US" dirty="0" smtClean="0"/>
              <a:t> 神人协力合作说，合作；增效；增剂作用；协同 </a:t>
            </a:r>
          </a:p>
          <a:p>
            <a:r>
              <a:rPr lang="zh-CN" altLang="en-US" dirty="0" smtClean="0">
                <a:hlinkClick r:id="" action="ppaction://hlinkfile" tooltip="网络释义"/>
              </a:rPr>
              <a:t>网 络</a:t>
            </a:r>
            <a:r>
              <a:rPr lang="zh-CN" altLang="en-US" dirty="0" smtClean="0"/>
              <a:t> 协同作用； </a:t>
            </a:r>
          </a:p>
          <a:p>
            <a:r>
              <a:rPr lang="zh-CN" altLang="en-US" dirty="0" smtClean="0"/>
              <a:t>协同酌； </a:t>
            </a:r>
          </a:p>
          <a:p>
            <a:r>
              <a:rPr lang="zh-CN" altLang="en-US" dirty="0" smtClean="0"/>
              <a:t>增效作用； </a:t>
            </a:r>
          </a:p>
          <a:p>
            <a:r>
              <a:rPr lang="zh-CN" altLang="en-US" dirty="0" smtClean="0"/>
              <a:t>协合作用 </a:t>
            </a:r>
          </a:p>
          <a:p>
            <a:endParaRPr lang="zh-CN" altLang="en-US" dirty="0"/>
          </a:p>
        </p:txBody>
      </p:sp>
      <p:sp>
        <p:nvSpPr>
          <p:cNvPr id="4" name="灯片编号占位符 3"/>
          <p:cNvSpPr>
            <a:spLocks noGrp="1"/>
          </p:cNvSpPr>
          <p:nvPr>
            <p:ph type="sldNum" sz="quarter" idx="10"/>
          </p:nvPr>
        </p:nvSpPr>
        <p:spPr/>
        <p:txBody>
          <a:bodyPr/>
          <a:lstStyle/>
          <a:p>
            <a:pPr>
              <a:defRPr/>
            </a:pPr>
            <a:fld id="{9FE7723F-2CC2-4254-87E4-167313FA795E}" type="slidenum">
              <a:rPr lang="en-US" altLang="ko-KR" smtClean="0"/>
              <a:pPr>
                <a:defRPr/>
              </a:pPr>
              <a:t>10</a:t>
            </a:fld>
            <a:endParaRPr lang="en-US" altLang="ko-K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7" name="Date Placeholder 1"/>
          <p:cNvSpPr>
            <a:spLocks noGrp="1"/>
          </p:cNvSpPr>
          <p:nvPr>
            <p:ph type="dt" sz="half" idx="2"/>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9" name="Slide Number Placeholder 3"/>
          <p:cNvSpPr>
            <a:spLocks noGrp="1"/>
          </p:cNvSpPr>
          <p:nvPr>
            <p:ph type="sldNum" sz="quarter" idx="4"/>
          </p:nvPr>
        </p:nvSpPr>
        <p:spPr>
          <a:xfrm>
            <a:off x="8305800" y="6490130"/>
            <a:ext cx="625475" cy="457200"/>
          </a:xfrm>
          <a:prstGeom prst="rect">
            <a:avLst/>
          </a:prstGeom>
        </p:spPr>
        <p:txBody>
          <a:bodyPr/>
          <a:lstStyle>
            <a:lvl1pPr>
              <a:defRPr sz="1400">
                <a:latin typeface="+mn-lt"/>
              </a:defRPr>
            </a:lvl1pPr>
          </a:lstStyle>
          <a:p>
            <a:pPr>
              <a:defRPr/>
            </a:pPr>
            <a:r>
              <a:rPr lang="en-US" altLang="ko-KR"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10"/>
          </p:nvPr>
        </p:nvSpPr>
        <p:spPr>
          <a:xfrm>
            <a:off x="685800" y="6490130"/>
            <a:ext cx="1905000" cy="457200"/>
          </a:xfrm>
          <a:prstGeom prst="rect">
            <a:avLst/>
          </a:prstGeom>
        </p:spPr>
        <p:txBody>
          <a:bodyPr/>
          <a:lstStyle>
            <a:lvl1pPr>
              <a:defRPr>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11"/>
          </p:nvPr>
        </p:nvSpPr>
        <p:spPr>
          <a:xfrm>
            <a:off x="5410200" y="6490130"/>
            <a:ext cx="2895600" cy="457200"/>
          </a:xfrm>
          <a:prstGeom prst="rect">
            <a:avLst/>
          </a:prstGeo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9" name="Slide Number Placeholder 3"/>
          <p:cNvSpPr>
            <a:spLocks noGrp="1"/>
          </p:cNvSpPr>
          <p:nvPr>
            <p:ph type="sldNum" sz="quarter" idx="12"/>
          </p:nvPr>
        </p:nvSpPr>
        <p:spPr>
          <a:xfrm>
            <a:off x="8305800" y="6490130"/>
            <a:ext cx="625475" cy="457200"/>
          </a:xfrm>
          <a:prstGeom prst="rect">
            <a:avLst/>
          </a:prstGeom>
        </p:spPr>
        <p:txBody>
          <a:bodyPr/>
          <a:lstStyle>
            <a:lvl1pPr>
              <a:defRPr>
                <a:latin typeface="+mn-lt"/>
              </a:defRPr>
            </a:lvl1pPr>
          </a:lstStyle>
          <a:p>
            <a:pPr>
              <a:defRPr/>
            </a:pPr>
            <a:r>
              <a:rPr lang="en-US" altLang="ko-KR" dirty="0"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362700" y="228600"/>
            <a:ext cx="1943100" cy="601980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533400" y="228600"/>
            <a:ext cx="5676900" cy="6019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10"/>
          </p:nvPr>
        </p:nvSpPr>
        <p:spPr>
          <a:xfrm>
            <a:off x="685800" y="6490130"/>
            <a:ext cx="1905000" cy="457200"/>
          </a:xfrm>
          <a:prstGeom prst="rect">
            <a:avLst/>
          </a:prstGeom>
        </p:spPr>
        <p:txBody>
          <a:bodyPr/>
          <a:lstStyle>
            <a:lvl1pPr>
              <a:defRPr>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11"/>
          </p:nvPr>
        </p:nvSpPr>
        <p:spPr>
          <a:xfrm>
            <a:off x="5410200" y="6490130"/>
            <a:ext cx="2895600" cy="457200"/>
          </a:xfrm>
          <a:prstGeom prst="rect">
            <a:avLst/>
          </a:prstGeo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9" name="Slide Number Placeholder 3"/>
          <p:cNvSpPr>
            <a:spLocks noGrp="1"/>
          </p:cNvSpPr>
          <p:nvPr>
            <p:ph type="sldNum" sz="quarter" idx="12"/>
          </p:nvPr>
        </p:nvSpPr>
        <p:spPr>
          <a:xfrm>
            <a:off x="8305800" y="6490130"/>
            <a:ext cx="625475" cy="457200"/>
          </a:xfrm>
          <a:prstGeom prst="rect">
            <a:avLst/>
          </a:prstGeom>
        </p:spPr>
        <p:txBody>
          <a:bodyPr/>
          <a:lstStyle>
            <a:lvl1pPr>
              <a:defRPr>
                <a:latin typeface="+mn-lt"/>
              </a:defRPr>
            </a:lvl1pPr>
          </a:lstStyle>
          <a:p>
            <a:pPr>
              <a:defRPr/>
            </a:pPr>
            <a:r>
              <a:rPr lang="en-US" altLang="ko-KR" dirty="0" smtClean="0"/>
              <a:t>1-</a:t>
            </a:r>
            <a:fld id="{6961AF3F-357B-4795-BA10-F3CC5EC85656}" type="slidenum">
              <a:rPr lang="en-US" altLang="ko-KR" smtClean="0"/>
              <a:pPr>
                <a:defRPr/>
              </a:pPr>
              <a:t>‹#›</a:t>
            </a:fld>
            <a:endParaRPr lang="en-US" altLang="ko-K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1"/>
          <p:cNvSpPr>
            <a:spLocks noGrp="1"/>
          </p:cNvSpPr>
          <p:nvPr>
            <p:ph type="dt" sz="half" idx="2"/>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9" name="Slide Number Placeholder 3"/>
          <p:cNvSpPr>
            <a:spLocks noGrp="1"/>
          </p:cNvSpPr>
          <p:nvPr>
            <p:ph type="sldNum" sz="quarter" idx="4"/>
          </p:nvPr>
        </p:nvSpPr>
        <p:spPr>
          <a:xfrm>
            <a:off x="8305800" y="6490130"/>
            <a:ext cx="838200" cy="457200"/>
          </a:xfrm>
          <a:prstGeom prst="rect">
            <a:avLst/>
          </a:prstGeom>
        </p:spPr>
        <p:txBody>
          <a:bodyPr/>
          <a:lstStyle>
            <a:lvl1pPr>
              <a:defRPr sz="1400">
                <a:latin typeface="+mn-lt"/>
              </a:defRPr>
            </a:lvl1pPr>
          </a:lstStyle>
          <a:p>
            <a:pPr>
              <a:defRPr/>
            </a:pPr>
            <a:fld id="{6961AF3F-357B-4795-BA10-F3CC5EC85656}" type="slidenum">
              <a:rPr lang="en-US" altLang="ko-KR" smtClean="0"/>
              <a:pPr>
                <a:defRPr/>
              </a:pPr>
              <a:t>‹#›</a:t>
            </a:fld>
            <a:r>
              <a:rPr lang="en-US" altLang="ko-KR" dirty="0" smtClean="0"/>
              <a:t>/55</a:t>
            </a:r>
            <a:endParaRPr lang="en-US" altLang="ko-KR" dirty="0"/>
          </a:p>
        </p:txBody>
      </p:sp>
    </p:spTree>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7" name="Date Placeholder 1"/>
          <p:cNvSpPr>
            <a:spLocks noGrp="1"/>
          </p:cNvSpPr>
          <p:nvPr>
            <p:ph type="dt" sz="half" idx="2"/>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9" name="Slide Number Placeholder 3"/>
          <p:cNvSpPr>
            <a:spLocks noGrp="1"/>
          </p:cNvSpPr>
          <p:nvPr>
            <p:ph type="sldNum" sz="quarter" idx="4"/>
          </p:nvPr>
        </p:nvSpPr>
        <p:spPr>
          <a:xfrm>
            <a:off x="8305800" y="6490130"/>
            <a:ext cx="625475" cy="457200"/>
          </a:xfrm>
          <a:prstGeom prst="rect">
            <a:avLst/>
          </a:prstGeom>
        </p:spPr>
        <p:txBody>
          <a:bodyPr/>
          <a:lstStyle>
            <a:lvl1pPr>
              <a:defRPr sz="1400">
                <a:latin typeface="+mn-lt"/>
              </a:defRPr>
            </a:lvl1pPr>
          </a:lstStyle>
          <a:p>
            <a:pPr>
              <a:defRPr/>
            </a:pPr>
            <a:r>
              <a:rPr lang="en-US" altLang="ko-KR"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5334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495800" y="1600200"/>
            <a:ext cx="3810000" cy="4648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8" name="Date Placeholder 1"/>
          <p:cNvSpPr>
            <a:spLocks noGrp="1"/>
          </p:cNvSpPr>
          <p:nvPr>
            <p:ph type="dt" sz="half" idx="10"/>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10" name="Slide Number Placeholder 3"/>
          <p:cNvSpPr>
            <a:spLocks noGrp="1"/>
          </p:cNvSpPr>
          <p:nvPr>
            <p:ph type="sldNum" sz="quarter" idx="4"/>
          </p:nvPr>
        </p:nvSpPr>
        <p:spPr>
          <a:xfrm>
            <a:off x="8305800" y="6490130"/>
            <a:ext cx="625475" cy="457200"/>
          </a:xfrm>
          <a:prstGeom prst="rect">
            <a:avLst/>
          </a:prstGeom>
        </p:spPr>
        <p:txBody>
          <a:bodyPr/>
          <a:lstStyle>
            <a:lvl1pPr>
              <a:defRPr sz="1400">
                <a:latin typeface="+mn-lt"/>
              </a:defRPr>
            </a:lvl1pPr>
          </a:lstStyle>
          <a:p>
            <a:pPr>
              <a:defRPr/>
            </a:pPr>
            <a:r>
              <a:rPr lang="en-US" altLang="ko-KR" dirty="0"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10" name="Date Placeholder 1"/>
          <p:cNvSpPr>
            <a:spLocks noGrp="1"/>
          </p:cNvSpPr>
          <p:nvPr>
            <p:ph type="dt" sz="half" idx="10"/>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11" name="Footer Placeholder 2"/>
          <p:cNvSpPr>
            <a:spLocks noGrp="1"/>
          </p:cNvSpPr>
          <p:nvPr>
            <p:ph type="ftr" sz="quarter" idx="11"/>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12" name="Slide Number Placeholder 3"/>
          <p:cNvSpPr>
            <a:spLocks noGrp="1"/>
          </p:cNvSpPr>
          <p:nvPr>
            <p:ph type="sldNum" sz="quarter" idx="12"/>
          </p:nvPr>
        </p:nvSpPr>
        <p:spPr>
          <a:xfrm>
            <a:off x="8305800" y="6490130"/>
            <a:ext cx="625475" cy="457200"/>
          </a:xfrm>
          <a:prstGeom prst="rect">
            <a:avLst/>
          </a:prstGeom>
        </p:spPr>
        <p:txBody>
          <a:bodyPr/>
          <a:lstStyle>
            <a:lvl1pPr>
              <a:defRPr sz="1400">
                <a:latin typeface="+mn-lt"/>
              </a:defRPr>
            </a:lvl1pPr>
          </a:lstStyle>
          <a:p>
            <a:pPr>
              <a:defRPr/>
            </a:pPr>
            <a:r>
              <a:rPr lang="en-US" altLang="ko-KR"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6" name="Date Placeholder 1"/>
          <p:cNvSpPr>
            <a:spLocks noGrp="1"/>
          </p:cNvSpPr>
          <p:nvPr>
            <p:ph type="dt" sz="half" idx="2"/>
          </p:nvPr>
        </p:nvSpPr>
        <p:spPr>
          <a:xfrm>
            <a:off x="685800" y="6490130"/>
            <a:ext cx="1905000" cy="457200"/>
          </a:xfrm>
          <a:prstGeom prst="rect">
            <a:avLst/>
          </a:prstGeom>
        </p:spPr>
        <p:txBody>
          <a:bodyPr/>
          <a:lstStyle>
            <a:lvl1pPr>
              <a:defRPr sz="1400">
                <a:latin typeface="+mn-lt"/>
              </a:defRPr>
            </a:lvl1pPr>
          </a:lstStyle>
          <a:p>
            <a:pPr>
              <a:defRPr/>
            </a:pPr>
            <a:r>
              <a:rPr lang="en-US" altLang="zh-CN" smtClean="0"/>
              <a:t>Ling Zhou</a:t>
            </a:r>
            <a:endParaRPr lang="ko-KR" altLang="ko-KR" dirty="0"/>
          </a:p>
        </p:txBody>
      </p:sp>
      <p:sp>
        <p:nvSpPr>
          <p:cNvPr id="7" name="Footer Placeholder 2"/>
          <p:cNvSpPr>
            <a:spLocks noGrp="1"/>
          </p:cNvSpPr>
          <p:nvPr>
            <p:ph type="ftr" sz="quarter" idx="3"/>
          </p:nvPr>
        </p:nvSpPr>
        <p:spPr>
          <a:xfrm>
            <a:off x="5410200" y="6490130"/>
            <a:ext cx="2895600" cy="457200"/>
          </a:xfrm>
          <a:prstGeom prst="rect">
            <a:avLst/>
          </a:prstGeom>
        </p:spPr>
        <p:txBody>
          <a:bodyPr/>
          <a:lstStyle>
            <a:lvl1pPr>
              <a:defRPr sz="1400">
                <a:latin typeface="+mn-lt"/>
                <a:ea typeface="굴림" charset="-127"/>
              </a:defRPr>
            </a:lvl1pPr>
          </a:lstStyle>
          <a:p>
            <a:pPr>
              <a:defRPr/>
            </a:pPr>
            <a:r>
              <a:rPr lang="en-US" altLang="ko-KR" smtClean="0"/>
              <a:t>Unit 1 Introduction</a:t>
            </a:r>
            <a:endParaRPr lang="en-US" altLang="ko-KR"/>
          </a:p>
        </p:txBody>
      </p:sp>
      <p:sp>
        <p:nvSpPr>
          <p:cNvPr id="8" name="Slide Number Placeholder 3"/>
          <p:cNvSpPr>
            <a:spLocks noGrp="1"/>
          </p:cNvSpPr>
          <p:nvPr>
            <p:ph type="sldNum" sz="quarter" idx="4"/>
          </p:nvPr>
        </p:nvSpPr>
        <p:spPr>
          <a:xfrm>
            <a:off x="8305800" y="6490130"/>
            <a:ext cx="625475" cy="457200"/>
          </a:xfrm>
          <a:prstGeom prst="rect">
            <a:avLst/>
          </a:prstGeom>
        </p:spPr>
        <p:txBody>
          <a:bodyPr/>
          <a:lstStyle>
            <a:lvl1pPr>
              <a:defRPr sz="1400">
                <a:latin typeface="+mn-lt"/>
              </a:defRPr>
            </a:lvl1pPr>
          </a:lstStyle>
          <a:p>
            <a:pPr>
              <a:defRPr/>
            </a:pPr>
            <a:r>
              <a:rPr lang="en-US" altLang="ko-KR" smtClean="0"/>
              <a:t>1-</a:t>
            </a:r>
            <a:fld id="{6961AF3F-357B-4795-BA10-F3CC5EC85656}" type="slidenum">
              <a:rPr lang="en-US" altLang="ko-KR" smtClean="0"/>
              <a:pPr>
                <a:defRPr/>
              </a:pPr>
              <a:t>‹#›</a:t>
            </a:fld>
            <a:endParaRPr lang="en-US" altLang="ko-KR" dirty="0"/>
          </a:p>
        </p:txBody>
      </p:sp>
    </p:spTree>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685800" y="6490130"/>
            <a:ext cx="1905000" cy="457200"/>
          </a:xfrm>
          <a:prstGeom prst="rect">
            <a:avLst/>
          </a:prstGeom>
        </p:spPr>
        <p:txBody>
          <a:bodyPr/>
          <a:lstStyle>
            <a:lvl1pPr>
              <a:defRPr>
                <a:latin typeface="+mn-lt"/>
              </a:defRPr>
            </a:lvl1pPr>
          </a:lstStyle>
          <a:p>
            <a:pPr>
              <a:defRPr/>
            </a:pPr>
            <a:r>
              <a:rPr lang="en-US" altLang="zh-CN" smtClean="0"/>
              <a:t>Ling Zhou</a:t>
            </a:r>
            <a:endParaRPr lang="ko-KR" altLang="ko-KR" dirty="0"/>
          </a:p>
        </p:txBody>
      </p:sp>
      <p:sp>
        <p:nvSpPr>
          <p:cNvPr id="3" name="Footer Placeholder 2"/>
          <p:cNvSpPr>
            <a:spLocks noGrp="1"/>
          </p:cNvSpPr>
          <p:nvPr>
            <p:ph type="ftr" sz="quarter" idx="11"/>
          </p:nvPr>
        </p:nvSpPr>
        <p:spPr>
          <a:xfrm>
            <a:off x="5410200" y="6490130"/>
            <a:ext cx="2895600" cy="457200"/>
          </a:xfrm>
          <a:prstGeom prst="rect">
            <a:avLst/>
          </a:prstGeo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4" name="Slide Number Placeholder 3"/>
          <p:cNvSpPr>
            <a:spLocks noGrp="1"/>
          </p:cNvSpPr>
          <p:nvPr>
            <p:ph type="sldNum" sz="quarter" idx="12"/>
          </p:nvPr>
        </p:nvSpPr>
        <p:spPr>
          <a:xfrm>
            <a:off x="8305800" y="6490130"/>
            <a:ext cx="838200" cy="457200"/>
          </a:xfrm>
          <a:prstGeom prst="rect">
            <a:avLst/>
          </a:prstGeom>
        </p:spPr>
        <p:txBody>
          <a:bodyPr/>
          <a:lstStyle>
            <a:lvl1pPr>
              <a:defRPr>
                <a:latin typeface="+mn-lt"/>
              </a:defRPr>
            </a:lvl1pPr>
          </a:lstStyle>
          <a:p>
            <a:pPr>
              <a:defRPr/>
            </a:pPr>
            <a:fld id="{6961AF3F-357B-4795-BA10-F3CC5EC85656}" type="slidenum">
              <a:rPr lang="en-US" altLang="ko-KR" smtClean="0"/>
              <a:pPr>
                <a:defRPr/>
              </a:pPr>
              <a:t>‹#›</a:t>
            </a:fld>
            <a:r>
              <a:rPr lang="en-US" altLang="ko-KR" dirty="0" smtClean="0"/>
              <a:t>/50</a:t>
            </a:r>
            <a:endParaRPr lang="en-US" altLang="ko-KR" dirty="0"/>
          </a:p>
        </p:txBody>
      </p:sp>
    </p:spTree>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8" name="Date Placeholder 1"/>
          <p:cNvSpPr>
            <a:spLocks noGrp="1"/>
          </p:cNvSpPr>
          <p:nvPr>
            <p:ph type="dt" sz="half" idx="10"/>
          </p:nvPr>
        </p:nvSpPr>
        <p:spPr>
          <a:xfrm>
            <a:off x="685800" y="6490130"/>
            <a:ext cx="1905000" cy="457200"/>
          </a:xfrm>
          <a:prstGeom prst="rect">
            <a:avLst/>
          </a:prstGeo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11"/>
          </p:nvPr>
        </p:nvSpPr>
        <p:spPr>
          <a:xfrm>
            <a:off x="5410200" y="6490130"/>
            <a:ext cx="2895600" cy="457200"/>
          </a:xfrm>
          <a:prstGeom prst="rect">
            <a:avLst/>
          </a:prstGeo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0" name="Slide Number Placeholder 3"/>
          <p:cNvSpPr>
            <a:spLocks noGrp="1"/>
          </p:cNvSpPr>
          <p:nvPr>
            <p:ph type="sldNum" sz="quarter" idx="12"/>
          </p:nvPr>
        </p:nvSpPr>
        <p:spPr>
          <a:xfrm>
            <a:off x="8305800" y="6490130"/>
            <a:ext cx="838200" cy="457200"/>
          </a:xfrm>
          <a:prstGeom prst="rect">
            <a:avLst/>
          </a:prstGeom>
        </p:spPr>
        <p:txBody>
          <a:bodyPr/>
          <a:lstStyle>
            <a:lvl1pPr>
              <a:defRPr>
                <a:latin typeface="+mn-lt"/>
              </a:defRPr>
            </a:lvl1pPr>
          </a:lstStyle>
          <a:p>
            <a:pPr>
              <a:defRPr/>
            </a:pPr>
            <a:fld id="{6961AF3F-357B-4795-BA10-F3CC5EC85656}" type="slidenum">
              <a:rPr lang="en-US" altLang="ko-KR" smtClean="0"/>
              <a:pPr>
                <a:defRPr/>
              </a:pPr>
              <a:t>‹#›</a:t>
            </a:fld>
            <a:r>
              <a:rPr lang="en-US" altLang="ko-KR" dirty="0" smtClean="0"/>
              <a:t>/50</a:t>
            </a:r>
            <a:endParaRPr lang="en-US" altLang="ko-KR" dirty="0"/>
          </a:p>
        </p:txBody>
      </p:sp>
    </p:spTree>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1"/>
          <p:cNvSpPr>
            <a:spLocks noGrp="1"/>
          </p:cNvSpPr>
          <p:nvPr>
            <p:ph type="dt" sz="half" idx="10"/>
          </p:nvPr>
        </p:nvSpPr>
        <p:spPr>
          <a:xfrm>
            <a:off x="685800" y="6490130"/>
            <a:ext cx="1905000" cy="457200"/>
          </a:xfrm>
          <a:prstGeom prst="rect">
            <a:avLst/>
          </a:prstGeo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11"/>
          </p:nvPr>
        </p:nvSpPr>
        <p:spPr>
          <a:xfrm>
            <a:off x="5410200" y="6490130"/>
            <a:ext cx="2895600" cy="457200"/>
          </a:xfrm>
          <a:prstGeom prst="rect">
            <a:avLst/>
          </a:prstGeo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0" name="Slide Number Placeholder 3"/>
          <p:cNvSpPr>
            <a:spLocks noGrp="1"/>
          </p:cNvSpPr>
          <p:nvPr>
            <p:ph type="sldNum" sz="quarter" idx="12"/>
          </p:nvPr>
        </p:nvSpPr>
        <p:spPr>
          <a:xfrm>
            <a:off x="8305800" y="6490130"/>
            <a:ext cx="838200" cy="457200"/>
          </a:xfrm>
          <a:prstGeom prst="rect">
            <a:avLst/>
          </a:prstGeom>
        </p:spPr>
        <p:txBody>
          <a:bodyPr/>
          <a:lstStyle>
            <a:lvl1pPr>
              <a:defRPr>
                <a:latin typeface="+mn-lt"/>
              </a:defRPr>
            </a:lvl1pPr>
          </a:lstStyle>
          <a:p>
            <a:pPr>
              <a:defRPr/>
            </a:pPr>
            <a:fld id="{6961AF3F-357B-4795-BA10-F3CC5EC85656}" type="slidenum">
              <a:rPr lang="en-US" altLang="ko-KR" smtClean="0"/>
              <a:pPr>
                <a:defRPr/>
              </a:pPr>
              <a:t>‹#›</a:t>
            </a:fld>
            <a:r>
              <a:rPr lang="en-US" altLang="ko-KR" dirty="0" smtClean="0"/>
              <a:t>/50</a:t>
            </a:r>
            <a:endParaRPr lang="en-US" altLang="ko-KR" dirty="0"/>
          </a:p>
        </p:txBody>
      </p:sp>
    </p:spTree>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bwMode="auto">
          <a:xfrm>
            <a:off x="533400" y="228600"/>
            <a:ext cx="7772400" cy="1143000"/>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en-US" altLang="ko-KR" smtClean="0"/>
              <a:t>Click to edit Master title style</a:t>
            </a:r>
          </a:p>
        </p:txBody>
      </p:sp>
      <p:sp>
        <p:nvSpPr>
          <p:cNvPr id="33795" name="Rectangle 3"/>
          <p:cNvSpPr>
            <a:spLocks noGrp="1" noChangeArrowheads="1"/>
          </p:cNvSpPr>
          <p:nvPr>
            <p:ph type="body" idx="1"/>
          </p:nvPr>
        </p:nvSpPr>
        <p:spPr bwMode="auto">
          <a:xfrm>
            <a:off x="533400" y="1600200"/>
            <a:ext cx="7772400" cy="4648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ltLang="ko-KR" smtClean="0"/>
              <a:t>Click to edit Master text styles</a:t>
            </a:r>
          </a:p>
          <a:p>
            <a:pPr lvl="1"/>
            <a:r>
              <a:rPr lang="en-US" altLang="ko-KR" smtClean="0"/>
              <a:t>Second level</a:t>
            </a:r>
          </a:p>
          <a:p>
            <a:pPr lvl="2"/>
            <a:r>
              <a:rPr lang="en-US" altLang="ko-KR" smtClean="0"/>
              <a:t>Third level</a:t>
            </a:r>
          </a:p>
          <a:p>
            <a:pPr lvl="3"/>
            <a:r>
              <a:rPr lang="en-US" altLang="ko-KR" smtClean="0"/>
              <a:t>Fourth level</a:t>
            </a:r>
          </a:p>
          <a:p>
            <a:pPr lvl="4"/>
            <a:r>
              <a:rPr lang="en-US" altLang="ko-KR" smtClean="0"/>
              <a:t>Fifth level</a:t>
            </a:r>
          </a:p>
        </p:txBody>
      </p:sp>
      <p:sp>
        <p:nvSpPr>
          <p:cNvPr id="7" name="Date Placeholder 1"/>
          <p:cNvSpPr>
            <a:spLocks noGrp="1"/>
          </p:cNvSpPr>
          <p:nvPr>
            <p:ph type="dt" sz="half" idx="2"/>
          </p:nvPr>
        </p:nvSpPr>
        <p:spPr>
          <a:xfrm>
            <a:off x="685800" y="6490130"/>
            <a:ext cx="1905000" cy="457200"/>
          </a:xfrm>
          <a:prstGeom prst="rect">
            <a:avLst/>
          </a:prstGeom>
        </p:spPr>
        <p:txBody>
          <a:bodyPr/>
          <a:lstStyle>
            <a:lvl1pPr>
              <a:defRPr sz="1400">
                <a:solidFill>
                  <a:schemeClr val="accent3">
                    <a:lumMod val="65000"/>
                  </a:schemeClr>
                </a:solidFill>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a:prstGeom prst="rect">
            <a:avLst/>
          </a:prstGeom>
        </p:spPr>
        <p:txBody>
          <a:bodyPr/>
          <a:lstStyle>
            <a:lvl1pPr>
              <a:defRPr sz="1400">
                <a:solidFill>
                  <a:schemeClr val="accent3">
                    <a:lumMod val="65000"/>
                  </a:schemeClr>
                </a:solidFill>
                <a:latin typeface="+mn-lt"/>
                <a:ea typeface="굴림" charset="-127"/>
              </a:defRPr>
            </a:lvl1pPr>
          </a:lstStyle>
          <a:p>
            <a:pPr>
              <a:defRPr/>
            </a:pPr>
            <a:r>
              <a:rPr lang="en-US" altLang="ko-KR" smtClean="0"/>
              <a:t>Unit 1 Introduction</a:t>
            </a:r>
            <a:endParaRPr lang="en-US" altLang="ko-KR"/>
          </a:p>
        </p:txBody>
      </p:sp>
      <p:sp>
        <p:nvSpPr>
          <p:cNvPr id="9" name="Slide Number Placeholder 3"/>
          <p:cNvSpPr>
            <a:spLocks noGrp="1"/>
          </p:cNvSpPr>
          <p:nvPr>
            <p:ph type="sldNum" sz="quarter" idx="4"/>
          </p:nvPr>
        </p:nvSpPr>
        <p:spPr>
          <a:xfrm>
            <a:off x="8305800" y="6490130"/>
            <a:ext cx="625475" cy="457200"/>
          </a:xfrm>
          <a:prstGeom prst="rect">
            <a:avLst/>
          </a:prstGeom>
        </p:spPr>
        <p:txBody>
          <a:bodyPr/>
          <a:lstStyle>
            <a:lvl1pPr>
              <a:defRPr sz="1400">
                <a:solidFill>
                  <a:schemeClr val="accent3">
                    <a:lumMod val="65000"/>
                  </a:schemeClr>
                </a:solidFill>
                <a:latin typeface="+mn-lt"/>
              </a:defRPr>
            </a:lvl1pPr>
          </a:lstStyle>
          <a:p>
            <a:pPr>
              <a:defRPr/>
            </a:pPr>
            <a:r>
              <a:rPr lang="en-US" altLang="ko-KR" smtClean="0"/>
              <a:t>1-</a:t>
            </a:r>
            <a:fld id="{6961AF3F-357B-4795-BA10-F3CC5EC85656}" type="slidenum">
              <a:rPr lang="en-US" altLang="ko-KR" smtClean="0"/>
              <a:pPr>
                <a:defRPr/>
              </a:pPr>
              <a:t>‹#›</a:t>
            </a:fld>
            <a:endParaRPr lang="en-US" altLang="ko-KR" dirty="0"/>
          </a:p>
        </p:txBody>
      </p:sp>
    </p:spTree>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Lst>
  <p:timing>
    <p:tnLst>
      <p:par>
        <p:cTn id="1" dur="indefinite" restart="never" nodeType="tmRoot"/>
      </p:par>
    </p:tnLst>
  </p:timing>
  <p:hf hdr="0"/>
  <p:txStyles>
    <p:titleStyle>
      <a:lvl1pPr algn="l" rtl="0" eaLnBrk="0" fontAlgn="base" hangingPunct="0">
        <a:spcBef>
          <a:spcPct val="0"/>
        </a:spcBef>
        <a:spcAft>
          <a:spcPct val="0"/>
        </a:spcAft>
        <a:defRPr sz="4000" u="sng">
          <a:solidFill>
            <a:schemeClr val="accent2"/>
          </a:solidFill>
          <a:latin typeface="+mj-lt"/>
          <a:ea typeface="+mj-ea"/>
          <a:cs typeface="+mj-cs"/>
        </a:defRPr>
      </a:lvl1pPr>
      <a:lvl2pPr algn="l" rtl="0" eaLnBrk="0" fontAlgn="base" hangingPunct="0">
        <a:spcBef>
          <a:spcPct val="0"/>
        </a:spcBef>
        <a:spcAft>
          <a:spcPct val="0"/>
        </a:spcAft>
        <a:defRPr sz="4000" u="sng">
          <a:solidFill>
            <a:schemeClr val="accent2"/>
          </a:solidFill>
          <a:latin typeface="Comic Sans MS" pitchFamily="66" charset="0"/>
        </a:defRPr>
      </a:lvl2pPr>
      <a:lvl3pPr algn="l" rtl="0" eaLnBrk="0" fontAlgn="base" hangingPunct="0">
        <a:spcBef>
          <a:spcPct val="0"/>
        </a:spcBef>
        <a:spcAft>
          <a:spcPct val="0"/>
        </a:spcAft>
        <a:defRPr sz="4000" u="sng">
          <a:solidFill>
            <a:schemeClr val="accent2"/>
          </a:solidFill>
          <a:latin typeface="Comic Sans MS" pitchFamily="66" charset="0"/>
        </a:defRPr>
      </a:lvl3pPr>
      <a:lvl4pPr algn="l" rtl="0" eaLnBrk="0" fontAlgn="base" hangingPunct="0">
        <a:spcBef>
          <a:spcPct val="0"/>
        </a:spcBef>
        <a:spcAft>
          <a:spcPct val="0"/>
        </a:spcAft>
        <a:defRPr sz="4000" u="sng">
          <a:solidFill>
            <a:schemeClr val="accent2"/>
          </a:solidFill>
          <a:latin typeface="Comic Sans MS" pitchFamily="66" charset="0"/>
        </a:defRPr>
      </a:lvl4pPr>
      <a:lvl5pPr algn="l" rtl="0" eaLnBrk="0" fontAlgn="base" hangingPunct="0">
        <a:spcBef>
          <a:spcPct val="0"/>
        </a:spcBef>
        <a:spcAft>
          <a:spcPct val="0"/>
        </a:spcAft>
        <a:defRPr sz="4000" u="sng">
          <a:solidFill>
            <a:schemeClr val="accent2"/>
          </a:solidFill>
          <a:latin typeface="Comic Sans MS" pitchFamily="66" charset="0"/>
        </a:defRPr>
      </a:lvl5pPr>
      <a:lvl6pPr marL="457200" algn="l" rtl="0" eaLnBrk="0" fontAlgn="base" hangingPunct="0">
        <a:spcBef>
          <a:spcPct val="0"/>
        </a:spcBef>
        <a:spcAft>
          <a:spcPct val="0"/>
        </a:spcAft>
        <a:defRPr sz="4000" u="sng">
          <a:solidFill>
            <a:schemeClr val="accent2"/>
          </a:solidFill>
          <a:latin typeface="Comic Sans MS" pitchFamily="66" charset="0"/>
        </a:defRPr>
      </a:lvl6pPr>
      <a:lvl7pPr marL="914400" algn="l" rtl="0" eaLnBrk="0" fontAlgn="base" hangingPunct="0">
        <a:spcBef>
          <a:spcPct val="0"/>
        </a:spcBef>
        <a:spcAft>
          <a:spcPct val="0"/>
        </a:spcAft>
        <a:defRPr sz="4000" u="sng">
          <a:solidFill>
            <a:schemeClr val="accent2"/>
          </a:solidFill>
          <a:latin typeface="Comic Sans MS" pitchFamily="66" charset="0"/>
        </a:defRPr>
      </a:lvl7pPr>
      <a:lvl8pPr marL="1371600" algn="l" rtl="0" eaLnBrk="0" fontAlgn="base" hangingPunct="0">
        <a:spcBef>
          <a:spcPct val="0"/>
        </a:spcBef>
        <a:spcAft>
          <a:spcPct val="0"/>
        </a:spcAft>
        <a:defRPr sz="4000" u="sng">
          <a:solidFill>
            <a:schemeClr val="accent2"/>
          </a:solidFill>
          <a:latin typeface="Comic Sans MS" pitchFamily="66" charset="0"/>
        </a:defRPr>
      </a:lvl8pPr>
      <a:lvl9pPr marL="1828800" algn="l" rtl="0" eaLnBrk="0" fontAlgn="base" hangingPunct="0">
        <a:spcBef>
          <a:spcPct val="0"/>
        </a:spcBef>
        <a:spcAft>
          <a:spcPct val="0"/>
        </a:spcAft>
        <a:defRPr sz="4000" u="sng">
          <a:solidFill>
            <a:schemeClr val="accent2"/>
          </a:solidFill>
          <a:latin typeface="Comic Sans MS" pitchFamily="66" charset="0"/>
        </a:defRPr>
      </a:lvl9pPr>
    </p:titleStyle>
    <p:bodyStyle>
      <a:lvl1pPr marL="342900" indent="-342900" algn="l" rtl="0" eaLnBrk="0" fontAlgn="base" hangingPunct="0">
        <a:spcBef>
          <a:spcPct val="20000"/>
        </a:spcBef>
        <a:spcAft>
          <a:spcPct val="0"/>
        </a:spcAft>
        <a:buClr>
          <a:schemeClr val="accent2"/>
        </a:buClr>
        <a:buSzPct val="85000"/>
        <a:buFont typeface="Wingdings" pitchFamily="2" charset="2"/>
        <a:buChar char="q"/>
        <a:defRPr sz="28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SzPct val="75000"/>
        <a:buFont typeface="Wingdings" pitchFamily="2" charset="2"/>
        <a:buChar char="v"/>
        <a:defRPr sz="2400">
          <a:solidFill>
            <a:schemeClr val="tx1"/>
          </a:solidFill>
          <a:latin typeface="+mn-lt"/>
        </a:defRPr>
      </a:lvl2pPr>
      <a:lvl3pPr marL="1143000" indent="-228600" algn="l" rtl="0" eaLnBrk="0" fontAlgn="base" hangingPunct="0">
        <a:spcBef>
          <a:spcPct val="20000"/>
        </a:spcBef>
        <a:spcAft>
          <a:spcPct val="0"/>
        </a:spcAft>
        <a:buChar char="•"/>
        <a:defRPr sz="20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Times New Roman" pitchFamily="18" charset="0"/>
        </a:defRPr>
      </a:lvl4pPr>
      <a:lvl5pPr marL="2057400" indent="-228600" algn="l" rtl="0" eaLnBrk="0" fontAlgn="base" hangingPunct="0">
        <a:spcBef>
          <a:spcPct val="20000"/>
        </a:spcBef>
        <a:spcAft>
          <a:spcPct val="0"/>
        </a:spcAft>
        <a:buChar char="»"/>
        <a:defRPr sz="2000">
          <a:solidFill>
            <a:schemeClr val="tx1"/>
          </a:solidFill>
          <a:latin typeface="Times New Roman" pitchFamily="18" charset="0"/>
        </a:defRPr>
      </a:lvl5pPr>
      <a:lvl6pPr marL="2514600" indent="-228600" algn="l" rtl="0" eaLnBrk="0" fontAlgn="base" hangingPunct="0">
        <a:spcBef>
          <a:spcPct val="20000"/>
        </a:spcBef>
        <a:spcAft>
          <a:spcPct val="0"/>
        </a:spcAft>
        <a:buChar char="»"/>
        <a:defRPr sz="2000">
          <a:solidFill>
            <a:schemeClr val="tx1"/>
          </a:solidFill>
          <a:latin typeface="Times New Roman" pitchFamily="18" charset="0"/>
        </a:defRPr>
      </a:lvl6pPr>
      <a:lvl7pPr marL="2971800" indent="-228600" algn="l" rtl="0" eaLnBrk="0" fontAlgn="base" hangingPunct="0">
        <a:spcBef>
          <a:spcPct val="20000"/>
        </a:spcBef>
        <a:spcAft>
          <a:spcPct val="0"/>
        </a:spcAft>
        <a:buChar char="»"/>
        <a:defRPr sz="2000">
          <a:solidFill>
            <a:schemeClr val="tx1"/>
          </a:solidFill>
          <a:latin typeface="Times New Roman" pitchFamily="18" charset="0"/>
        </a:defRPr>
      </a:lvl7pPr>
      <a:lvl8pPr marL="3429000" indent="-228600" algn="l" rtl="0" eaLnBrk="0" fontAlgn="base" hangingPunct="0">
        <a:spcBef>
          <a:spcPct val="20000"/>
        </a:spcBef>
        <a:spcAft>
          <a:spcPct val="0"/>
        </a:spcAft>
        <a:buChar char="»"/>
        <a:defRPr sz="2000">
          <a:solidFill>
            <a:schemeClr val="tx1"/>
          </a:solidFill>
          <a:latin typeface="Times New Roman" pitchFamily="18" charset="0"/>
        </a:defRPr>
      </a:lvl8pPr>
      <a:lvl9pPr marL="3886200" indent="-228600" algn="l" rtl="0" eaLnBrk="0" fontAlgn="base" hangingPunct="0">
        <a:spcBef>
          <a:spcPct val="20000"/>
        </a:spcBef>
        <a:spcAft>
          <a:spcPct val="0"/>
        </a:spcAft>
        <a:buChar char="»"/>
        <a:defRPr sz="2000">
          <a:solidFill>
            <a:schemeClr val="tx1"/>
          </a:solidFill>
          <a:latin typeface="Times New Roman" pitchFamily="18"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image" Target="../media/image20.jpeg"/></Relationships>
</file>

<file path=ppt/slides/_rels/slide12.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jpeg"/><Relationship Id="rId4" Type="http://schemas.openxmlformats.org/officeDocument/2006/relationships/image" Target="../media/image24.jpeg"/></Relationships>
</file>

<file path=ppt/slides/_rels/slide1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hyperlink" Target="SoSmp4/&#27604;&#23572;&#30422;&#33576;TED&#28436;&#35762;&#65306;&#38024;&#23545;&#26032;&#30149;&#27602;&#30123;&#24773;&#29190;&#21457;&#65292;&#25105;&#20204;&#24182;&#27809;&#20934;&#22791;&#22909;&#65292;&#36825;&#26159;&#20840;&#29699;&#24615;&#30340;&#22833;&#36133;.mp4" TargetMode="Externa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17.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jpeg"/><Relationship Id="rId1" Type="http://schemas.openxmlformats.org/officeDocument/2006/relationships/slideLayout" Target="../slideLayouts/slideLayout2.xml"/><Relationship Id="rId5" Type="http://schemas.openxmlformats.org/officeDocument/2006/relationships/image" Target="../media/image40.jpeg"/><Relationship Id="rId4" Type="http://schemas.openxmlformats.org/officeDocument/2006/relationships/image" Target="../media/image39.jpeg"/></Relationships>
</file>

<file path=ppt/slides/_rels/slide19.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47.jpeg"/><Relationship Id="rId3" Type="http://schemas.openxmlformats.org/officeDocument/2006/relationships/image" Target="../media/image42.jpeg"/><Relationship Id="rId7" Type="http://schemas.openxmlformats.org/officeDocument/2006/relationships/image" Target="../media/image46.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5.jpeg"/><Relationship Id="rId5" Type="http://schemas.openxmlformats.org/officeDocument/2006/relationships/image" Target="../media/image44.gif"/><Relationship Id="rId4" Type="http://schemas.openxmlformats.org/officeDocument/2006/relationships/image" Target="../media/image43.jpeg"/></Relationships>
</file>

<file path=ppt/slides/_rels/slide2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1.jpeg"/><Relationship Id="rId7" Type="http://schemas.openxmlformats.org/officeDocument/2006/relationships/image" Target="../media/image55.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54.jpeg"/><Relationship Id="rId5" Type="http://schemas.openxmlformats.org/officeDocument/2006/relationships/image" Target="../media/image53.jpeg"/><Relationship Id="rId4" Type="http://schemas.openxmlformats.org/officeDocument/2006/relationships/image" Target="../media/image52.jpeg"/></Relationships>
</file>

<file path=ppt/slides/_rels/slide26.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60.jpeg"/><Relationship Id="rId7" Type="http://schemas.openxmlformats.org/officeDocument/2006/relationships/image" Target="../media/image6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3.jpeg"/><Relationship Id="rId5" Type="http://schemas.openxmlformats.org/officeDocument/2006/relationships/image" Target="../media/image62.jpeg"/><Relationship Id="rId4" Type="http://schemas.openxmlformats.org/officeDocument/2006/relationships/image" Target="../media/image61.jpeg"/></Relationships>
</file>

<file path=ppt/slides/_rels/slide3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SoSmp4/Unit%201_New%20Concept%20for%20Air%20Warfare.mp4" TargetMode="External"/><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3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80.jpeg"/></Relationships>
</file>

<file path=ppt/slides/_rels/slide4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image" Target="../media/image84.jpeg"/><Relationship Id="rId7" Type="http://schemas.openxmlformats.org/officeDocument/2006/relationships/image" Target="../media/image88.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87.jpeg"/><Relationship Id="rId5" Type="http://schemas.openxmlformats.org/officeDocument/2006/relationships/image" Target="../media/image86.jpeg"/><Relationship Id="rId4" Type="http://schemas.openxmlformats.org/officeDocument/2006/relationships/image" Target="../media/image85.jpeg"/></Relationships>
</file>

<file path=ppt/slides/_rels/slide5.xml.rels><?xml version="1.0" encoding="UTF-8" standalone="yes"?>
<Relationships xmlns="http://schemas.openxmlformats.org/package/2006/relationships"><Relationship Id="rId3" Type="http://schemas.openxmlformats.org/officeDocument/2006/relationships/hyperlink" Target="SoSmp4/Unit%201_System%20of%20Systems.mp4"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jpeg"/><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 Id="rId4" Type="http://schemas.openxmlformats.org/officeDocument/2006/relationships/image" Target="../media/image14.jpeg"/></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hyperlink" Target="SoSmp4/Unit%201_System%20of%20systems%20-%20new%20approach.mp4"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标题 1"/>
          <p:cNvSpPr txBox="1">
            <a:spLocks/>
          </p:cNvSpPr>
          <p:nvPr/>
        </p:nvSpPr>
        <p:spPr bwMode="auto">
          <a:xfrm>
            <a:off x="533400" y="1371600"/>
            <a:ext cx="7851775" cy="1828800"/>
          </a:xfrm>
          <a:prstGeom prst="rect">
            <a:avLst/>
          </a:prstGeom>
          <a:noFill/>
          <a:ln w="9525">
            <a:noFill/>
            <a:miter lim="800000"/>
            <a:headEnd/>
            <a:tailEnd/>
          </a:ln>
        </p:spPr>
        <p:txBody>
          <a:bodyPr/>
          <a:lstStyle/>
          <a:p>
            <a:r>
              <a:rPr lang="en-US" altLang="zh-CN" sz="4000" u="sng" dirty="0" smtClean="0">
                <a:solidFill>
                  <a:schemeClr val="accent2"/>
                </a:solidFill>
                <a:latin typeface="Comic Sans MS" pitchFamily="66" charset="0"/>
                <a:ea typeface="宋体" charset="-122"/>
              </a:rPr>
              <a:t>System of Systems</a:t>
            </a:r>
            <a:endParaRPr lang="zh-CN" altLang="en-US" sz="4000" u="sng" dirty="0">
              <a:solidFill>
                <a:schemeClr val="accent2"/>
              </a:solidFill>
              <a:latin typeface="Comic Sans MS" pitchFamily="66" charset="0"/>
              <a:ea typeface="宋体" charset="-122"/>
            </a:endParaRPr>
          </a:p>
        </p:txBody>
      </p:sp>
      <p:sp>
        <p:nvSpPr>
          <p:cNvPr id="46083" name="副标题 2"/>
          <p:cNvSpPr txBox="1">
            <a:spLocks/>
          </p:cNvSpPr>
          <p:nvPr/>
        </p:nvSpPr>
        <p:spPr bwMode="auto">
          <a:xfrm>
            <a:off x="533400" y="3228975"/>
            <a:ext cx="7854950" cy="3008313"/>
          </a:xfrm>
          <a:prstGeom prst="rect">
            <a:avLst/>
          </a:prstGeom>
          <a:noFill/>
          <a:ln w="9525">
            <a:noFill/>
            <a:miter lim="800000"/>
            <a:headEnd/>
            <a:tailEnd/>
          </a:ln>
        </p:spPr>
        <p:txBody>
          <a:bodyPr/>
          <a:lstStyle/>
          <a:p>
            <a:pPr marL="342900" indent="-342900">
              <a:spcBef>
                <a:spcPct val="20000"/>
              </a:spcBef>
              <a:buClr>
                <a:schemeClr val="accent2"/>
              </a:buClr>
              <a:buSzPct val="85000"/>
            </a:pPr>
            <a:r>
              <a:rPr lang="en-US" altLang="zh-CN" sz="2800" dirty="0" smtClean="0">
                <a:solidFill>
                  <a:srgbClr val="002060"/>
                </a:solidFill>
                <a:latin typeface="Comic Sans MS" pitchFamily="66" charset="0"/>
                <a:ea typeface="宋体" charset="-122"/>
              </a:rPr>
              <a:t>Unit </a:t>
            </a:r>
            <a:r>
              <a:rPr lang="en-US" altLang="zh-CN" sz="2800" dirty="0">
                <a:solidFill>
                  <a:srgbClr val="002060"/>
                </a:solidFill>
                <a:latin typeface="Comic Sans MS" pitchFamily="66" charset="0"/>
                <a:ea typeface="宋体" charset="-122"/>
              </a:rPr>
              <a:t>1 INTRODUCTION</a:t>
            </a:r>
          </a:p>
          <a:p>
            <a:pPr marL="342900" indent="-342900">
              <a:spcBef>
                <a:spcPct val="20000"/>
              </a:spcBef>
              <a:buClr>
                <a:schemeClr val="accent2"/>
              </a:buClr>
              <a:buSzPct val="85000"/>
              <a:buFont typeface="Wingdings" pitchFamily="2" charset="2"/>
              <a:buChar char="q"/>
            </a:pP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smtClean="0">
                <a:latin typeface="Comic Sans MS" pitchFamily="66" charset="0"/>
                <a:ea typeface="宋体" charset="-122"/>
              </a:rPr>
              <a:t>ZHOU Ling</a:t>
            </a:r>
            <a:endParaRPr lang="en-US"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School of Computer Science and Engineering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latin typeface="Comic Sans MS" pitchFamily="66" charset="0"/>
                <a:ea typeface="宋体" charset="-122"/>
              </a:rPr>
              <a:t>College of Software Engineering, </a:t>
            </a:r>
          </a:p>
          <a:p>
            <a:pPr marL="342900" indent="-342900">
              <a:spcBef>
                <a:spcPct val="20000"/>
              </a:spcBef>
              <a:buClr>
                <a:schemeClr val="accent2"/>
              </a:buClr>
              <a:buSzPct val="85000"/>
            </a:pPr>
            <a:r>
              <a:rPr lang="en-US" altLang="zh-CN" sz="2000" dirty="0">
                <a:latin typeface="Comic Sans MS" pitchFamily="66" charset="0"/>
                <a:ea typeface="宋体" charset="-122"/>
              </a:rPr>
              <a:t>Southeast University, Nanjing</a:t>
            </a:r>
            <a:endParaRPr lang="zh-CN" altLang="zh-CN" sz="2000" dirty="0">
              <a:latin typeface="Comic Sans MS" pitchFamily="66" charset="0"/>
              <a:ea typeface="宋体" charset="-122"/>
            </a:endParaRPr>
          </a:p>
          <a:p>
            <a:pPr marL="342900" indent="-342900">
              <a:spcBef>
                <a:spcPct val="20000"/>
              </a:spcBef>
              <a:buClr>
                <a:schemeClr val="accent2"/>
              </a:buClr>
              <a:buSzPct val="85000"/>
            </a:pPr>
            <a:r>
              <a:rPr lang="en-US" altLang="zh-CN" sz="2000" dirty="0">
                <a:solidFill>
                  <a:srgbClr val="00B050"/>
                </a:solidFill>
                <a:latin typeface="Comic Sans MS" pitchFamily="66" charset="0"/>
                <a:ea typeface="宋体" charset="-122"/>
              </a:rPr>
              <a:t>ling.zhou@seu.edu.cn</a:t>
            </a:r>
          </a:p>
          <a:p>
            <a:pPr marL="342900" indent="-342900">
              <a:spcBef>
                <a:spcPct val="20000"/>
              </a:spcBef>
              <a:buClr>
                <a:schemeClr val="accent2"/>
              </a:buClr>
              <a:buSzPct val="85000"/>
              <a:buFont typeface="Wingdings" pitchFamily="2" charset="2"/>
              <a:buChar char="q"/>
            </a:pPr>
            <a:endParaRPr lang="en-US" altLang="zh-CN" sz="2800" dirty="0">
              <a:latin typeface="Comic Sans MS" pitchFamily="66" charset="0"/>
              <a:ea typeface="宋体" charset="-122"/>
            </a:endParaRPr>
          </a:p>
          <a:p>
            <a:pPr marL="342900" indent="-342900">
              <a:spcBef>
                <a:spcPct val="20000"/>
              </a:spcBef>
              <a:buClr>
                <a:schemeClr val="accent2"/>
              </a:buClr>
              <a:buSzPct val="85000"/>
              <a:buFont typeface="Wingdings" pitchFamily="2" charset="2"/>
              <a:buChar char="q"/>
            </a:pPr>
            <a:endParaRPr lang="zh-CN" altLang="en-US" sz="2800" dirty="0">
              <a:latin typeface="Comic Sans MS" pitchFamily="66" charset="0"/>
              <a:ea typeface="宋体" charset="-122"/>
            </a:endParaRPr>
          </a:p>
        </p:txBody>
      </p:sp>
      <p:pic>
        <p:nvPicPr>
          <p:cNvPr id="10" name="Picture 5"/>
          <p:cNvPicPr>
            <a:picLocks noChangeAspect="1" noChangeArrowheads="1"/>
          </p:cNvPicPr>
          <p:nvPr/>
        </p:nvPicPr>
        <p:blipFill>
          <a:blip r:embed="rId3" cstate="print"/>
          <a:srcRect/>
          <a:stretch>
            <a:fillRect/>
          </a:stretch>
        </p:blipFill>
        <p:spPr bwMode="auto">
          <a:xfrm>
            <a:off x="3995936" y="0"/>
            <a:ext cx="5148064" cy="727444"/>
          </a:xfrm>
          <a:prstGeom prst="rect">
            <a:avLst/>
          </a:prstGeom>
          <a:ln>
            <a:headEnd/>
            <a:tailEnd/>
          </a:ln>
        </p:spPr>
        <p:style>
          <a:lnRef idx="0">
            <a:schemeClr val="accent1"/>
          </a:lnRef>
          <a:fillRef idx="3">
            <a:schemeClr val="accent1"/>
          </a:fillRef>
          <a:effectRef idx="3">
            <a:schemeClr val="accent1"/>
          </a:effectRef>
          <a:fontRef idx="minor">
            <a:schemeClr val="lt1"/>
          </a:fontRef>
        </p:style>
      </p:pic>
      <p:sp>
        <p:nvSpPr>
          <p:cNvPr id="5" name="日期占位符 4"/>
          <p:cNvSpPr>
            <a:spLocks noGrp="1"/>
          </p:cNvSpPr>
          <p:nvPr>
            <p:ph type="dt" sz="half" idx="10"/>
          </p:nvPr>
        </p:nvSpPr>
        <p:spPr/>
        <p:txBody>
          <a:bodyPr/>
          <a:lstStyle/>
          <a:p>
            <a:pPr>
              <a:defRPr/>
            </a:pPr>
            <a:r>
              <a:rPr lang="en-US" altLang="zh-CN" smtClean="0"/>
              <a:t>Ling Zhou</a:t>
            </a:r>
            <a:endParaRPr lang="ko-KR" altLang="ko-KR" dirty="0"/>
          </a:p>
        </p:txBody>
      </p:sp>
      <p:sp>
        <p:nvSpPr>
          <p:cNvPr id="6" name="页脚占位符 5"/>
          <p:cNvSpPr>
            <a:spLocks noGrp="1"/>
          </p:cNvSpPr>
          <p:nvPr>
            <p:ph type="ftr" sz="quarter" idx="11"/>
          </p:nvPr>
        </p:nvSpPr>
        <p:spPr/>
        <p:txBody>
          <a:bodyPr/>
          <a:lstStyle/>
          <a:p>
            <a:pPr>
              <a:defRPr/>
            </a:pPr>
            <a:r>
              <a:rPr lang="en-US" altLang="ko-KR" smtClean="0"/>
              <a:t>Unit 1 Introduction</a:t>
            </a:r>
            <a:endParaRPr lang="en-US" altLang="ko-KR">
              <a:latin typeface="Times New Roman" pitchFamily="18" charset="0"/>
            </a:endParaRPr>
          </a:p>
        </p:txBody>
      </p:sp>
      <p:sp>
        <p:nvSpPr>
          <p:cNvPr id="11" name="灯片编号占位符 10"/>
          <p:cNvSpPr>
            <a:spLocks noGrp="1"/>
          </p:cNvSpPr>
          <p:nvPr>
            <p:ph type="sldNum" sz="quarter" idx="12"/>
          </p:nvPr>
        </p:nvSpPr>
        <p:spPr/>
        <p:txBody>
          <a:bodyPr/>
          <a:lstStyle/>
          <a:p>
            <a:pPr>
              <a:defRPr/>
            </a:pPr>
            <a:fld id="{6961AF3F-357B-4795-BA10-F3CC5EC85656}" type="slidenum">
              <a:rPr lang="en-US" altLang="ko-KR" smtClean="0"/>
              <a:pPr>
                <a:defRPr/>
              </a:pPr>
              <a:t>1</a:t>
            </a:fld>
            <a:r>
              <a:rPr lang="en-US" altLang="ko-KR" smtClean="0"/>
              <a:t>/50</a:t>
            </a:r>
            <a:endParaRPr lang="en-US" altLang="ko-KR"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SoS</a:t>
            </a:r>
            <a:r>
              <a:rPr lang="en-US" altLang="zh-CN" dirty="0" smtClean="0"/>
              <a:t> – More definitions</a:t>
            </a:r>
            <a:endParaRPr lang="zh-CN" altLang="en-US" dirty="0"/>
          </a:p>
        </p:txBody>
      </p:sp>
      <p:sp>
        <p:nvSpPr>
          <p:cNvPr id="3" name="内容占位符 2"/>
          <p:cNvSpPr>
            <a:spLocks noGrp="1"/>
          </p:cNvSpPr>
          <p:nvPr>
            <p:ph idx="1"/>
          </p:nvPr>
        </p:nvSpPr>
        <p:spPr>
          <a:xfrm>
            <a:off x="357352" y="1355834"/>
            <a:ext cx="8555420" cy="4892566"/>
          </a:xfrm>
        </p:spPr>
        <p:txBody>
          <a:bodyPr/>
          <a:lstStyle/>
          <a:p>
            <a:r>
              <a:rPr lang="en-US" altLang="zh-CN" sz="2000" dirty="0" err="1" smtClean="0"/>
              <a:t>SoS</a:t>
            </a:r>
            <a:r>
              <a:rPr lang="en-US" altLang="zh-CN" sz="2000" dirty="0" smtClean="0"/>
              <a:t> exist when there is a presence of a majority of the following </a:t>
            </a:r>
            <a:r>
              <a:rPr lang="en-US" altLang="zh-CN" sz="2000" dirty="0" smtClean="0">
                <a:solidFill>
                  <a:srgbClr val="0070C0"/>
                </a:solidFill>
              </a:rPr>
              <a:t>five characteristics</a:t>
            </a:r>
            <a:r>
              <a:rPr lang="en-US" altLang="zh-CN" sz="2000" dirty="0" smtClean="0"/>
              <a:t>: </a:t>
            </a:r>
            <a:r>
              <a:rPr lang="en-US" altLang="zh-CN" sz="2000" dirty="0" smtClean="0">
                <a:solidFill>
                  <a:srgbClr val="FF0000"/>
                </a:solidFill>
                <a:sym typeface="Wingdings"/>
              </a:rPr>
              <a:t></a:t>
            </a:r>
            <a:r>
              <a:rPr lang="en-US" altLang="zh-CN" sz="2000" dirty="0" smtClean="0"/>
              <a:t>operational and </a:t>
            </a:r>
            <a:r>
              <a:rPr lang="en-US" altLang="zh-CN" sz="2000" dirty="0" smtClean="0">
                <a:solidFill>
                  <a:srgbClr val="FF0000"/>
                </a:solidFill>
                <a:sym typeface="Wingdings"/>
              </a:rPr>
              <a:t></a:t>
            </a:r>
            <a:r>
              <a:rPr lang="en-US" altLang="zh-CN" sz="2000" dirty="0" smtClean="0"/>
              <a:t>managerial independence, </a:t>
            </a:r>
            <a:r>
              <a:rPr lang="en-US" altLang="zh-CN" sz="2000" dirty="0" smtClean="0">
                <a:solidFill>
                  <a:srgbClr val="FF0000"/>
                </a:solidFill>
                <a:sym typeface="Wingdings"/>
              </a:rPr>
              <a:t></a:t>
            </a:r>
            <a:r>
              <a:rPr lang="en-US" altLang="zh-CN" sz="2000" dirty="0" smtClean="0"/>
              <a:t>geographic distribution, </a:t>
            </a:r>
            <a:r>
              <a:rPr lang="en-US" altLang="zh-CN" sz="2000" dirty="0" smtClean="0">
                <a:solidFill>
                  <a:srgbClr val="FF0000"/>
                </a:solidFill>
                <a:sym typeface="Wingdings"/>
              </a:rPr>
              <a:t></a:t>
            </a:r>
            <a:r>
              <a:rPr lang="en-US" altLang="zh-CN" sz="2000" dirty="0" smtClean="0"/>
              <a:t>emergent behavior, and </a:t>
            </a:r>
            <a:r>
              <a:rPr lang="en-US" altLang="zh-CN" sz="2000" dirty="0" smtClean="0">
                <a:solidFill>
                  <a:srgbClr val="FF0000"/>
                </a:solidFill>
                <a:sym typeface="Wingdings"/>
              </a:rPr>
              <a:t></a:t>
            </a:r>
            <a:r>
              <a:rPr lang="en-US" altLang="zh-CN" sz="2000" dirty="0" smtClean="0"/>
              <a:t>evolutionary development (</a:t>
            </a:r>
            <a:r>
              <a:rPr lang="en-US" altLang="zh-CN" sz="2000" dirty="0" err="1" smtClean="0"/>
              <a:t>Jamshidi</a:t>
            </a:r>
            <a:r>
              <a:rPr lang="en-US" altLang="zh-CN" sz="2000" dirty="0" smtClean="0"/>
              <a:t>, 2005).</a:t>
            </a:r>
          </a:p>
          <a:p>
            <a:r>
              <a:rPr lang="en-US" altLang="zh-CN" sz="2000" dirty="0" err="1" smtClean="0"/>
              <a:t>SoS</a:t>
            </a:r>
            <a:r>
              <a:rPr lang="en-US" altLang="zh-CN" sz="2000" dirty="0" smtClean="0"/>
              <a:t> integration is a method to pursue development, integration, interoperability, and optimization of systems to enhance performance in future </a:t>
            </a:r>
            <a:r>
              <a:rPr lang="en-US" altLang="zh-CN" sz="2000" u="sng" dirty="0" smtClean="0">
                <a:solidFill>
                  <a:srgbClr val="0070C0"/>
                </a:solidFill>
              </a:rPr>
              <a:t>battlefield</a:t>
            </a:r>
            <a:r>
              <a:rPr lang="en-US" altLang="zh-CN" sz="2000" dirty="0" smtClean="0"/>
              <a:t> scenarios (Pei, 2000).</a:t>
            </a:r>
          </a:p>
          <a:p>
            <a:r>
              <a:rPr lang="en-US" altLang="zh-CN" sz="2000" dirty="0" err="1" smtClean="0"/>
              <a:t>SoSE</a:t>
            </a:r>
            <a:r>
              <a:rPr lang="en-US" altLang="zh-CN" sz="2000" dirty="0" smtClean="0"/>
              <a:t> involves the integration of systems into systems of systems that ultimately contribute to evolution of the social infrastructure (</a:t>
            </a:r>
            <a:r>
              <a:rPr lang="en-US" altLang="zh-CN" sz="2000" dirty="0" err="1" smtClean="0"/>
              <a:t>Luskasik</a:t>
            </a:r>
            <a:r>
              <a:rPr lang="en-US" altLang="zh-CN" sz="2000" dirty="0" smtClean="0"/>
              <a:t>, 1998).</a:t>
            </a:r>
          </a:p>
          <a:p>
            <a:r>
              <a:rPr lang="en-US" altLang="zh-CN" sz="2000" dirty="0" smtClean="0"/>
              <a:t>In relation to joint </a:t>
            </a:r>
            <a:r>
              <a:rPr lang="en-US" altLang="zh-CN" sz="2000" u="sng" dirty="0" err="1" smtClean="0">
                <a:solidFill>
                  <a:srgbClr val="0070C0"/>
                </a:solidFill>
              </a:rPr>
              <a:t>warfighting</a:t>
            </a:r>
            <a:r>
              <a:rPr lang="en-US" altLang="zh-CN" sz="2000" dirty="0" smtClean="0"/>
              <a:t>, system of systems is concerned with interoperability and synergism of </a:t>
            </a:r>
            <a:r>
              <a:rPr lang="en-US" altLang="zh-CN" sz="2000" u="sng" dirty="0" smtClean="0"/>
              <a:t>command</a:t>
            </a:r>
            <a:r>
              <a:rPr lang="en-US" altLang="zh-CN" sz="2000" dirty="0" smtClean="0"/>
              <a:t>, </a:t>
            </a:r>
            <a:r>
              <a:rPr lang="en-US" altLang="zh-CN" sz="2000" u="sng" dirty="0" smtClean="0"/>
              <a:t>control</a:t>
            </a:r>
            <a:r>
              <a:rPr lang="en-US" altLang="zh-CN" sz="2000" dirty="0" smtClean="0"/>
              <a:t>, </a:t>
            </a:r>
            <a:r>
              <a:rPr lang="en-US" altLang="zh-CN" sz="2000" u="sng" dirty="0" smtClean="0"/>
              <a:t>computers</a:t>
            </a:r>
            <a:r>
              <a:rPr lang="en-US" altLang="zh-CN" sz="2000" dirty="0" smtClean="0"/>
              <a:t>, </a:t>
            </a:r>
            <a:r>
              <a:rPr lang="en-US" altLang="zh-CN" sz="2000" u="sng" dirty="0" smtClean="0"/>
              <a:t>communications</a:t>
            </a:r>
            <a:r>
              <a:rPr lang="en-US" altLang="zh-CN" sz="2000" dirty="0" smtClean="0"/>
              <a:t>, and </a:t>
            </a:r>
            <a:r>
              <a:rPr lang="en-US" altLang="zh-CN" sz="2000" u="sng" dirty="0" smtClean="0"/>
              <a:t>information </a:t>
            </a:r>
            <a:r>
              <a:rPr lang="en-US" altLang="zh-CN" sz="2000" dirty="0" smtClean="0"/>
              <a:t>(C4I) and intelligence, surveillance, and reconnaissance (ISR) systems (</a:t>
            </a:r>
            <a:r>
              <a:rPr lang="en-US" altLang="zh-CN" sz="2000" dirty="0" err="1" smtClean="0"/>
              <a:t>Manthorpe</a:t>
            </a:r>
            <a:r>
              <a:rPr lang="en-US" altLang="zh-CN" sz="2000" dirty="0" smtClean="0"/>
              <a:t>, 1996).</a:t>
            </a:r>
          </a:p>
          <a:p>
            <a:r>
              <a:rPr lang="en-US" altLang="zh-CN" sz="2000" dirty="0" smtClean="0"/>
              <a:t>…</a:t>
            </a:r>
            <a:endParaRPr lang="zh-CN" altLang="en-US" sz="2000" dirty="0"/>
          </a:p>
        </p:txBody>
      </p:sp>
      <p:pic>
        <p:nvPicPr>
          <p:cNvPr id="50178" name="Picture 2" descr="http://wellnessproposals.com/images/what-is-wellness.png"/>
          <p:cNvPicPr>
            <a:picLocks noChangeAspect="1" noChangeArrowheads="1"/>
          </p:cNvPicPr>
          <p:nvPr/>
        </p:nvPicPr>
        <p:blipFill>
          <a:blip r:embed="rId3" cstate="print"/>
          <a:srcRect/>
          <a:stretch>
            <a:fillRect/>
          </a:stretch>
        </p:blipFill>
        <p:spPr bwMode="auto">
          <a:xfrm>
            <a:off x="6577435" y="84085"/>
            <a:ext cx="1569312" cy="1391456"/>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10</a:t>
            </a:fld>
            <a:r>
              <a:rPr lang="en-US" altLang="ko-KR" smtClean="0"/>
              <a:t>/55</a:t>
            </a:r>
            <a:endParaRPr lang="en-US" altLang="ko-KR" dirty="0"/>
          </a:p>
        </p:txBody>
      </p:sp>
    </p:spTree>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6260" y="60440"/>
            <a:ext cx="2892972" cy="1143000"/>
          </a:xfrm>
        </p:spPr>
        <p:txBody>
          <a:bodyPr/>
          <a:lstStyle/>
          <a:p>
            <a:r>
              <a:rPr lang="en-US" altLang="zh-CN" dirty="0" smtClean="0"/>
              <a:t>More </a:t>
            </a:r>
            <a:r>
              <a:rPr lang="en-US" altLang="zh-CN" dirty="0" err="1" smtClean="0"/>
              <a:t>SoS</a:t>
            </a:r>
            <a:r>
              <a:rPr lang="en-US" altLang="zh-CN" dirty="0" smtClean="0"/>
              <a:t> </a:t>
            </a:r>
            <a:br>
              <a:rPr lang="en-US" altLang="zh-CN" dirty="0" smtClean="0"/>
            </a:br>
            <a:r>
              <a:rPr lang="en-US" altLang="zh-CN" dirty="0" smtClean="0"/>
              <a:t>definitions</a:t>
            </a:r>
            <a:endParaRPr lang="zh-CN" altLang="en-US"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grpSp>
        <p:nvGrpSpPr>
          <p:cNvPr id="22" name="组合 21"/>
          <p:cNvGrpSpPr/>
          <p:nvPr/>
        </p:nvGrpSpPr>
        <p:grpSpPr>
          <a:xfrm>
            <a:off x="294972" y="1035280"/>
            <a:ext cx="3667429" cy="3200398"/>
            <a:chOff x="294972" y="1035280"/>
            <a:chExt cx="3667429" cy="3200398"/>
          </a:xfrm>
        </p:grpSpPr>
        <p:pic>
          <p:nvPicPr>
            <p:cNvPr id="101378" name="Picture 2" descr="See the source image"/>
            <p:cNvPicPr>
              <a:picLocks noChangeAspect="1" noChangeArrowheads="1"/>
            </p:cNvPicPr>
            <p:nvPr/>
          </p:nvPicPr>
          <p:blipFill>
            <a:blip r:embed="rId2"/>
            <a:srcRect/>
            <a:stretch>
              <a:fillRect/>
            </a:stretch>
          </p:blipFill>
          <p:spPr bwMode="auto">
            <a:xfrm>
              <a:off x="294972" y="1035280"/>
              <a:ext cx="3538735" cy="3200398"/>
            </a:xfrm>
            <a:prstGeom prst="rect">
              <a:avLst/>
            </a:prstGeom>
            <a:noFill/>
          </p:spPr>
        </p:pic>
        <p:sp>
          <p:nvSpPr>
            <p:cNvPr id="8" name="矩形 7"/>
            <p:cNvSpPr/>
            <p:nvPr/>
          </p:nvSpPr>
          <p:spPr>
            <a:xfrm rot="21445552">
              <a:off x="388884" y="1681747"/>
              <a:ext cx="3573517" cy="2246769"/>
            </a:xfrm>
            <a:prstGeom prst="rect">
              <a:avLst/>
            </a:prstGeom>
          </p:spPr>
          <p:txBody>
            <a:bodyPr wrap="square">
              <a:spAutoFit/>
            </a:bodyPr>
            <a:lstStyle/>
            <a:p>
              <a:r>
                <a:rPr lang="en-US" altLang="zh-CN" sz="2000" dirty="0" err="1" smtClean="0">
                  <a:solidFill>
                    <a:srgbClr val="0070C0"/>
                  </a:solidFill>
                  <a:latin typeface="+mn-lt"/>
                </a:rPr>
                <a:t>SoS</a:t>
              </a:r>
              <a:r>
                <a:rPr lang="en-US" altLang="zh-CN" sz="2000" dirty="0" smtClean="0">
                  <a:solidFill>
                    <a:srgbClr val="0070C0"/>
                  </a:solidFill>
                  <a:latin typeface="+mn-lt"/>
                </a:rPr>
                <a:t> five characteristics</a:t>
              </a:r>
              <a:r>
                <a:rPr lang="en-US" altLang="zh-CN" sz="2000" dirty="0" smtClean="0">
                  <a:latin typeface="+mn-lt"/>
                </a:rPr>
                <a:t>:</a:t>
              </a:r>
            </a:p>
            <a:p>
              <a:endParaRPr lang="en-US" altLang="zh-CN" sz="2000" dirty="0" smtClean="0">
                <a:latin typeface="+mn-lt"/>
              </a:endParaRPr>
            </a:p>
            <a:p>
              <a:r>
                <a:rPr lang="en-US" altLang="zh-CN" sz="2000" dirty="0" smtClean="0">
                  <a:solidFill>
                    <a:srgbClr val="FF0000"/>
                  </a:solidFill>
                  <a:latin typeface="+mn-lt"/>
                  <a:sym typeface="Wingdings"/>
                </a:rPr>
                <a:t></a:t>
              </a:r>
              <a:r>
                <a:rPr lang="en-US" altLang="zh-CN" sz="2000" dirty="0" smtClean="0">
                  <a:latin typeface="+mn-lt"/>
                </a:rPr>
                <a:t>operational independence </a:t>
              </a:r>
            </a:p>
            <a:p>
              <a:r>
                <a:rPr lang="en-US" altLang="zh-CN" sz="2000" dirty="0" smtClean="0">
                  <a:solidFill>
                    <a:srgbClr val="FF0000"/>
                  </a:solidFill>
                  <a:latin typeface="+mn-lt"/>
                  <a:sym typeface="Wingdings"/>
                </a:rPr>
                <a:t></a:t>
              </a:r>
              <a:r>
                <a:rPr lang="en-US" altLang="zh-CN" sz="2000" dirty="0" smtClean="0">
                  <a:latin typeface="+mn-lt"/>
                </a:rPr>
                <a:t>managerial independence </a:t>
              </a:r>
              <a:r>
                <a:rPr lang="en-US" altLang="zh-CN" sz="2000" dirty="0" smtClean="0">
                  <a:solidFill>
                    <a:srgbClr val="FF0000"/>
                  </a:solidFill>
                  <a:latin typeface="+mn-lt"/>
                  <a:sym typeface="Wingdings"/>
                </a:rPr>
                <a:t></a:t>
              </a:r>
              <a:r>
                <a:rPr lang="en-US" altLang="zh-CN" sz="2000" dirty="0" smtClean="0">
                  <a:latin typeface="+mn-lt"/>
                </a:rPr>
                <a:t>geographic distribution </a:t>
              </a:r>
              <a:r>
                <a:rPr lang="en-US" altLang="zh-CN" sz="2000" dirty="0" smtClean="0">
                  <a:solidFill>
                    <a:srgbClr val="FF0000"/>
                  </a:solidFill>
                  <a:latin typeface="+mn-lt"/>
                  <a:sym typeface="Wingdings"/>
                </a:rPr>
                <a:t></a:t>
              </a:r>
              <a:r>
                <a:rPr lang="en-US" altLang="zh-CN" sz="2000" dirty="0" smtClean="0">
                  <a:latin typeface="+mn-lt"/>
                </a:rPr>
                <a:t>emergent behavior </a:t>
              </a:r>
              <a:r>
                <a:rPr lang="en-US" altLang="zh-CN" sz="2000" dirty="0" smtClean="0">
                  <a:solidFill>
                    <a:srgbClr val="FF0000"/>
                  </a:solidFill>
                  <a:latin typeface="+mn-lt"/>
                  <a:sym typeface="Wingdings"/>
                </a:rPr>
                <a:t></a:t>
              </a:r>
              <a:r>
                <a:rPr lang="en-US" altLang="zh-CN" sz="2000" dirty="0" smtClean="0">
                  <a:latin typeface="+mn-lt"/>
                </a:rPr>
                <a:t>evolutionary development </a:t>
              </a:r>
              <a:endParaRPr lang="zh-CN" altLang="en-US" sz="2000" dirty="0">
                <a:latin typeface="+mn-lt"/>
              </a:endParaRPr>
            </a:p>
          </p:txBody>
        </p:sp>
      </p:grpSp>
      <p:grpSp>
        <p:nvGrpSpPr>
          <p:cNvPr id="16" name="组合 15"/>
          <p:cNvGrpSpPr/>
          <p:nvPr/>
        </p:nvGrpSpPr>
        <p:grpSpPr>
          <a:xfrm>
            <a:off x="4503205" y="-136818"/>
            <a:ext cx="4071230" cy="3972214"/>
            <a:chOff x="4503205" y="-84268"/>
            <a:chExt cx="4071230" cy="3972214"/>
          </a:xfrm>
        </p:grpSpPr>
        <p:pic>
          <p:nvPicPr>
            <p:cNvPr id="101380" name="Picture 4" descr="See the source image"/>
            <p:cNvPicPr>
              <a:picLocks noChangeAspect="1" noChangeArrowheads="1"/>
            </p:cNvPicPr>
            <p:nvPr/>
          </p:nvPicPr>
          <p:blipFill>
            <a:blip r:embed="rId3"/>
            <a:srcRect l="19934" t="9922" r="19934" b="15335"/>
            <a:stretch>
              <a:fillRect/>
            </a:stretch>
          </p:blipFill>
          <p:spPr bwMode="auto">
            <a:xfrm rot="456809">
              <a:off x="4503205" y="-84268"/>
              <a:ext cx="3615217" cy="3972214"/>
            </a:xfrm>
            <a:prstGeom prst="rect">
              <a:avLst/>
            </a:prstGeom>
            <a:noFill/>
          </p:spPr>
        </p:pic>
        <p:sp>
          <p:nvSpPr>
            <p:cNvPr id="10" name="矩形 9"/>
            <p:cNvSpPr/>
            <p:nvPr/>
          </p:nvSpPr>
          <p:spPr>
            <a:xfrm rot="288131">
              <a:off x="4832752" y="460979"/>
              <a:ext cx="3741683" cy="3170099"/>
            </a:xfrm>
            <a:prstGeom prst="rect">
              <a:avLst/>
            </a:prstGeom>
          </p:spPr>
          <p:txBody>
            <a:bodyPr wrap="square">
              <a:spAutoFit/>
            </a:bodyPr>
            <a:lstStyle/>
            <a:p>
              <a:r>
                <a:rPr lang="en-US" altLang="zh-CN" sz="2000" dirty="0" err="1" smtClean="0">
                  <a:latin typeface="+mn-lt"/>
                </a:rPr>
                <a:t>SoS</a:t>
              </a:r>
              <a:r>
                <a:rPr lang="en-US" altLang="zh-CN" sz="2000" dirty="0" smtClean="0">
                  <a:latin typeface="+mn-lt"/>
                </a:rPr>
                <a:t> integration:</a:t>
              </a:r>
            </a:p>
            <a:p>
              <a:endParaRPr lang="en-US" altLang="zh-CN" sz="2000" dirty="0" smtClean="0">
                <a:latin typeface="+mn-lt"/>
              </a:endParaRPr>
            </a:p>
            <a:p>
              <a:r>
                <a:rPr lang="en-US" altLang="zh-CN" sz="2000" dirty="0" smtClean="0">
                  <a:latin typeface="+mn-lt"/>
                </a:rPr>
                <a:t>A method to pursue </a:t>
              </a:r>
              <a:r>
                <a:rPr lang="en-US" altLang="zh-CN" sz="2000" dirty="0" smtClean="0">
                  <a:solidFill>
                    <a:srgbClr val="0070C0"/>
                  </a:solidFill>
                  <a:latin typeface="+mn-lt"/>
                </a:rPr>
                <a:t>development, </a:t>
              </a:r>
            </a:p>
            <a:p>
              <a:r>
                <a:rPr lang="en-US" altLang="zh-CN" sz="2000" dirty="0" smtClean="0">
                  <a:solidFill>
                    <a:srgbClr val="0070C0"/>
                  </a:solidFill>
                  <a:latin typeface="+mn-lt"/>
                </a:rPr>
                <a:t>integration, </a:t>
              </a:r>
            </a:p>
            <a:p>
              <a:r>
                <a:rPr lang="en-US" altLang="zh-CN" sz="2000" dirty="0" smtClean="0">
                  <a:solidFill>
                    <a:srgbClr val="0070C0"/>
                  </a:solidFill>
                  <a:latin typeface="+mn-lt"/>
                </a:rPr>
                <a:t>interoperability, and optimization</a:t>
              </a:r>
              <a:r>
                <a:rPr lang="en-US" altLang="zh-CN" sz="2000" dirty="0" smtClean="0">
                  <a:latin typeface="+mn-lt"/>
                </a:rPr>
                <a:t> </a:t>
              </a:r>
            </a:p>
            <a:p>
              <a:r>
                <a:rPr lang="en-US" altLang="zh-CN" sz="2000" dirty="0" smtClean="0">
                  <a:latin typeface="+mn-lt"/>
                </a:rPr>
                <a:t>of systems to enhance performance in future </a:t>
              </a:r>
              <a:r>
                <a:rPr lang="en-US" altLang="zh-CN" sz="2000" dirty="0" smtClean="0">
                  <a:solidFill>
                    <a:srgbClr val="FF0000"/>
                  </a:solidFill>
                  <a:latin typeface="+mn-lt"/>
                </a:rPr>
                <a:t>battlefield</a:t>
              </a:r>
              <a:r>
                <a:rPr lang="en-US" altLang="zh-CN" sz="2000" dirty="0" smtClean="0">
                  <a:latin typeface="+mn-lt"/>
                </a:rPr>
                <a:t> scenarios </a:t>
              </a:r>
              <a:endParaRPr lang="zh-CN" altLang="en-US" sz="2000" dirty="0">
                <a:latin typeface="+mn-lt"/>
              </a:endParaRPr>
            </a:p>
          </p:txBody>
        </p:sp>
      </p:grpSp>
      <p:grpSp>
        <p:nvGrpSpPr>
          <p:cNvPr id="15" name="组合 14"/>
          <p:cNvGrpSpPr/>
          <p:nvPr/>
        </p:nvGrpSpPr>
        <p:grpSpPr>
          <a:xfrm>
            <a:off x="5386371" y="3635681"/>
            <a:ext cx="3505380" cy="3222319"/>
            <a:chOff x="4440440" y="3635681"/>
            <a:chExt cx="3505380" cy="3222319"/>
          </a:xfrm>
        </p:grpSpPr>
        <p:pic>
          <p:nvPicPr>
            <p:cNvPr id="101382" name="Picture 6" descr="See the source image"/>
            <p:cNvPicPr>
              <a:picLocks noChangeAspect="1" noChangeArrowheads="1"/>
            </p:cNvPicPr>
            <p:nvPr/>
          </p:nvPicPr>
          <p:blipFill>
            <a:blip r:embed="rId4"/>
            <a:srcRect l="18339" t="10647" r="19934" b="12776"/>
            <a:stretch>
              <a:fillRect/>
            </a:stretch>
          </p:blipFill>
          <p:spPr bwMode="auto">
            <a:xfrm>
              <a:off x="4440440" y="3635681"/>
              <a:ext cx="3467834" cy="3222319"/>
            </a:xfrm>
            <a:prstGeom prst="rect">
              <a:avLst/>
            </a:prstGeom>
            <a:noFill/>
          </p:spPr>
        </p:pic>
        <p:sp>
          <p:nvSpPr>
            <p:cNvPr id="14" name="矩形 13"/>
            <p:cNvSpPr/>
            <p:nvPr/>
          </p:nvSpPr>
          <p:spPr>
            <a:xfrm>
              <a:off x="4882055" y="4067503"/>
              <a:ext cx="3063765" cy="2246769"/>
            </a:xfrm>
            <a:prstGeom prst="rect">
              <a:avLst/>
            </a:prstGeom>
          </p:spPr>
          <p:txBody>
            <a:bodyPr wrap="square">
              <a:spAutoFit/>
            </a:bodyPr>
            <a:lstStyle/>
            <a:p>
              <a:r>
                <a:rPr lang="en-US" altLang="zh-CN" sz="2000" dirty="0" err="1" smtClean="0">
                  <a:latin typeface="+mn-lt"/>
                </a:rPr>
                <a:t>SoSE</a:t>
              </a:r>
              <a:r>
                <a:rPr lang="en-US" altLang="zh-CN" sz="2000" dirty="0" smtClean="0">
                  <a:latin typeface="+mn-lt"/>
                </a:rPr>
                <a:t> </a:t>
              </a:r>
            </a:p>
            <a:p>
              <a:r>
                <a:rPr lang="en-US" altLang="zh-CN" sz="2000" dirty="0" smtClean="0">
                  <a:latin typeface="+mn-lt"/>
                </a:rPr>
                <a:t>involves the </a:t>
              </a:r>
            </a:p>
            <a:p>
              <a:r>
                <a:rPr lang="en-US" altLang="zh-CN" sz="2000" dirty="0" smtClean="0">
                  <a:solidFill>
                    <a:srgbClr val="0070C0"/>
                  </a:solidFill>
                  <a:latin typeface="+mn-lt"/>
                </a:rPr>
                <a:t>integration</a:t>
              </a:r>
              <a:r>
                <a:rPr lang="en-US" altLang="zh-CN" sz="2000" dirty="0" smtClean="0">
                  <a:latin typeface="+mn-lt"/>
                </a:rPr>
                <a:t> of systems into </a:t>
              </a:r>
              <a:r>
                <a:rPr lang="en-US" altLang="zh-CN" sz="2000" dirty="0" err="1" smtClean="0">
                  <a:latin typeface="+mn-lt"/>
                </a:rPr>
                <a:t>SoS</a:t>
              </a:r>
              <a:r>
                <a:rPr lang="en-US" altLang="zh-CN" sz="2000" dirty="0" smtClean="0">
                  <a:latin typeface="+mn-lt"/>
                </a:rPr>
                <a:t> that </a:t>
              </a:r>
            </a:p>
            <a:p>
              <a:r>
                <a:rPr lang="en-US" altLang="zh-CN" sz="2000" dirty="0" smtClean="0">
                  <a:latin typeface="+mn-lt"/>
                </a:rPr>
                <a:t>ultimately contribute </a:t>
              </a:r>
            </a:p>
            <a:p>
              <a:r>
                <a:rPr lang="en-US" altLang="zh-CN" sz="2000" dirty="0" smtClean="0">
                  <a:latin typeface="+mn-lt"/>
                </a:rPr>
                <a:t>to </a:t>
              </a:r>
              <a:r>
                <a:rPr lang="en-US" altLang="zh-CN" sz="2000" dirty="0" smtClean="0">
                  <a:solidFill>
                    <a:srgbClr val="0070C0"/>
                  </a:solidFill>
                  <a:latin typeface="+mn-lt"/>
                </a:rPr>
                <a:t>evolution </a:t>
              </a:r>
              <a:r>
                <a:rPr lang="en-US" altLang="zh-CN" sz="2000" dirty="0" smtClean="0">
                  <a:latin typeface="+mn-lt"/>
                </a:rPr>
                <a:t>of the </a:t>
              </a:r>
              <a:r>
                <a:rPr lang="en-US" altLang="zh-CN" sz="2000" dirty="0" smtClean="0">
                  <a:solidFill>
                    <a:srgbClr val="0070C0"/>
                  </a:solidFill>
                  <a:latin typeface="+mn-lt"/>
                </a:rPr>
                <a:t>social infrastructure </a:t>
              </a:r>
              <a:endParaRPr lang="zh-CN" altLang="en-US" sz="2000" dirty="0">
                <a:solidFill>
                  <a:srgbClr val="0070C0"/>
                </a:solidFill>
                <a:latin typeface="+mn-lt"/>
              </a:endParaRPr>
            </a:p>
          </p:txBody>
        </p:sp>
      </p:grpSp>
      <p:grpSp>
        <p:nvGrpSpPr>
          <p:cNvPr id="23" name="组合 22"/>
          <p:cNvGrpSpPr/>
          <p:nvPr/>
        </p:nvGrpSpPr>
        <p:grpSpPr>
          <a:xfrm>
            <a:off x="1" y="3950630"/>
            <a:ext cx="5339254" cy="3259467"/>
            <a:chOff x="1" y="3950630"/>
            <a:chExt cx="5339254" cy="3259467"/>
          </a:xfrm>
        </p:grpSpPr>
        <p:pic>
          <p:nvPicPr>
            <p:cNvPr id="101384" name="Picture 8" descr="See the source image"/>
            <p:cNvPicPr>
              <a:picLocks noChangeAspect="1" noChangeArrowheads="1"/>
            </p:cNvPicPr>
            <p:nvPr/>
          </p:nvPicPr>
          <p:blipFill>
            <a:blip r:embed="rId5"/>
            <a:srcRect/>
            <a:stretch>
              <a:fillRect/>
            </a:stretch>
          </p:blipFill>
          <p:spPr bwMode="auto">
            <a:xfrm>
              <a:off x="1" y="3950630"/>
              <a:ext cx="5339254" cy="3259467"/>
            </a:xfrm>
            <a:prstGeom prst="rect">
              <a:avLst/>
            </a:prstGeom>
            <a:noFill/>
          </p:spPr>
        </p:pic>
        <p:sp>
          <p:nvSpPr>
            <p:cNvPr id="18" name="矩形 17"/>
            <p:cNvSpPr/>
            <p:nvPr/>
          </p:nvSpPr>
          <p:spPr>
            <a:xfrm>
              <a:off x="383629" y="4380034"/>
              <a:ext cx="4572000" cy="2246769"/>
            </a:xfrm>
            <a:prstGeom prst="rect">
              <a:avLst/>
            </a:prstGeom>
          </p:spPr>
          <p:txBody>
            <a:bodyPr>
              <a:spAutoFit/>
            </a:bodyPr>
            <a:lstStyle/>
            <a:p>
              <a:r>
                <a:rPr lang="en-US" altLang="zh-CN" sz="2000" dirty="0" smtClean="0">
                  <a:latin typeface="+mn-lt"/>
                </a:rPr>
                <a:t>In relation to joint </a:t>
              </a:r>
              <a:r>
                <a:rPr lang="en-US" altLang="zh-CN" sz="2000" dirty="0" smtClean="0">
                  <a:solidFill>
                    <a:srgbClr val="FF0000"/>
                  </a:solidFill>
                  <a:latin typeface="+mn-lt"/>
                </a:rPr>
                <a:t>war-fighting, </a:t>
              </a:r>
            </a:p>
            <a:p>
              <a:r>
                <a:rPr lang="en-US" altLang="zh-CN" sz="2000" dirty="0" err="1" smtClean="0">
                  <a:latin typeface="+mn-lt"/>
                </a:rPr>
                <a:t>SoS</a:t>
              </a:r>
              <a:r>
                <a:rPr lang="en-US" altLang="zh-CN" sz="2000" dirty="0" smtClean="0">
                  <a:latin typeface="+mn-lt"/>
                </a:rPr>
                <a:t> is concerned with interoperability and synergism of </a:t>
              </a:r>
              <a:r>
                <a:rPr lang="en-US" altLang="zh-CN" sz="2000" u="sng" dirty="0" smtClean="0">
                  <a:latin typeface="+mn-lt"/>
                </a:rPr>
                <a:t>command</a:t>
              </a:r>
              <a:r>
                <a:rPr lang="en-US" altLang="zh-CN" sz="2000" dirty="0" smtClean="0">
                  <a:latin typeface="+mn-lt"/>
                </a:rPr>
                <a:t>, </a:t>
              </a:r>
              <a:r>
                <a:rPr lang="en-US" altLang="zh-CN" sz="2000" u="sng" dirty="0" smtClean="0">
                  <a:latin typeface="+mn-lt"/>
                </a:rPr>
                <a:t>control</a:t>
              </a:r>
              <a:r>
                <a:rPr lang="en-US" altLang="zh-CN" sz="2000" dirty="0" smtClean="0">
                  <a:latin typeface="+mn-lt"/>
                </a:rPr>
                <a:t>, </a:t>
              </a:r>
              <a:r>
                <a:rPr lang="en-US" altLang="zh-CN" sz="2000" u="sng" dirty="0" smtClean="0">
                  <a:latin typeface="+mn-lt"/>
                </a:rPr>
                <a:t>computers</a:t>
              </a:r>
              <a:r>
                <a:rPr lang="en-US" altLang="zh-CN" sz="2000" dirty="0" smtClean="0">
                  <a:latin typeface="+mn-lt"/>
                </a:rPr>
                <a:t>, </a:t>
              </a:r>
              <a:r>
                <a:rPr lang="en-US" altLang="zh-CN" sz="2000" u="sng" dirty="0" smtClean="0">
                  <a:latin typeface="+mn-lt"/>
                </a:rPr>
                <a:t>communications</a:t>
              </a:r>
              <a:r>
                <a:rPr lang="en-US" altLang="zh-CN" sz="2000" dirty="0" smtClean="0">
                  <a:latin typeface="+mn-lt"/>
                </a:rPr>
                <a:t>, and </a:t>
              </a:r>
              <a:r>
                <a:rPr lang="en-US" altLang="zh-CN" sz="2000" u="sng" dirty="0" smtClean="0">
                  <a:latin typeface="+mn-lt"/>
                </a:rPr>
                <a:t>information </a:t>
              </a:r>
              <a:r>
                <a:rPr lang="en-US" altLang="zh-CN" sz="2000" dirty="0" smtClean="0">
                  <a:latin typeface="+mn-lt"/>
                </a:rPr>
                <a:t>(C4I) and intelligence, surveillance, and reconnaissance (ISR) systems.</a:t>
              </a:r>
              <a:endParaRPr lang="zh-CN" altLang="en-US" sz="2000" dirty="0">
                <a:latin typeface="+mn-lt"/>
              </a:endParaRPr>
            </a:p>
          </p:txBody>
        </p:sp>
      </p:grpSp>
      <p:sp>
        <p:nvSpPr>
          <p:cNvPr id="101386" name="AutoShape 10" descr="See the source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1388" name="AutoShape 12" descr="See the source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1390" name="Picture 14" descr="See the source image"/>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a:off x="7489310" y="0"/>
            <a:ext cx="1024069" cy="1479931"/>
          </a:xfrm>
          <a:prstGeom prst="rect">
            <a:avLst/>
          </a:prstGeom>
          <a:noFill/>
        </p:spPr>
      </p:pic>
      <p:sp>
        <p:nvSpPr>
          <p:cNvPr id="101392" name="AutoShape 16" descr="See the source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1394" name="AutoShape 18" descr="See the source imag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4" name="Picture 14" descr="See the source image"/>
          <p:cNvPicPr>
            <a:picLocks noChangeAspect="1" noChangeArrowheads="1"/>
          </p:cNvPicPr>
          <p:nvPr/>
        </p:nvPicPr>
        <p:blipFill>
          <a:blip r:embed="rId6" cstate="print">
            <a:clrChange>
              <a:clrFrom>
                <a:srgbClr val="FEFEFE"/>
              </a:clrFrom>
              <a:clrTo>
                <a:srgbClr val="FEFEFE">
                  <a:alpha val="0"/>
                </a:srgbClr>
              </a:clrTo>
            </a:clrChange>
          </a:blip>
          <a:srcRect/>
          <a:stretch>
            <a:fillRect/>
          </a:stretch>
        </p:blipFill>
        <p:spPr bwMode="auto">
          <a:xfrm>
            <a:off x="4199571" y="3773214"/>
            <a:ext cx="1024069" cy="1479931"/>
          </a:xfrm>
          <a:prstGeom prst="rect">
            <a:avLst/>
          </a:prstGeom>
          <a:noFill/>
        </p:spPr>
      </p:pic>
      <p:sp>
        <p:nvSpPr>
          <p:cNvPr id="26" name="灯片编号占位符 25"/>
          <p:cNvSpPr>
            <a:spLocks noGrp="1"/>
          </p:cNvSpPr>
          <p:nvPr>
            <p:ph type="sldNum" sz="quarter" idx="4"/>
          </p:nvPr>
        </p:nvSpPr>
        <p:spPr/>
        <p:txBody>
          <a:bodyPr/>
          <a:lstStyle/>
          <a:p>
            <a:pPr>
              <a:defRPr/>
            </a:pPr>
            <a:fld id="{6961AF3F-357B-4795-BA10-F3CC5EC85656}" type="slidenum">
              <a:rPr lang="en-US" altLang="ko-KR" smtClean="0"/>
              <a:pPr>
                <a:defRPr/>
              </a:pPr>
              <a:t>11</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0-#ppt_w/2"/>
                                          </p:val>
                                        </p:tav>
                                        <p:tav tm="100000">
                                          <p:val>
                                            <p:strVal val="#ppt_x"/>
                                          </p:val>
                                        </p:tav>
                                      </p:tavLst>
                                    </p:anim>
                                    <p:anim calcmode="lin" valueType="num">
                                      <p:cBhvr additive="base">
                                        <p:cTn id="8" dur="500" fill="hold"/>
                                        <p:tgtEl>
                                          <p:spTgt spid="2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1" presetClass="entr" presetSubtype="4"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wheel(4)">
                                      <p:cBhvr>
                                        <p:cTn id="13" dur="500"/>
                                        <p:tgtEl>
                                          <p:spTgt spid="16"/>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6"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barn(inHorizontal)">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55"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p:cTn id="23" dur="500" fill="hold"/>
                                        <p:tgtEl>
                                          <p:spTgt spid="15"/>
                                        </p:tgtEl>
                                        <p:attrNameLst>
                                          <p:attrName>ppt_w</p:attrName>
                                        </p:attrNameLst>
                                      </p:cBhvr>
                                      <p:tavLst>
                                        <p:tav tm="0">
                                          <p:val>
                                            <p:strVal val="#ppt_w*0.70"/>
                                          </p:val>
                                        </p:tav>
                                        <p:tav tm="100000">
                                          <p:val>
                                            <p:strVal val="#ppt_w"/>
                                          </p:val>
                                        </p:tav>
                                      </p:tavLst>
                                    </p:anim>
                                    <p:anim calcmode="lin" valueType="num">
                                      <p:cBhvr>
                                        <p:cTn id="24" dur="500" fill="hold"/>
                                        <p:tgtEl>
                                          <p:spTgt spid="15"/>
                                        </p:tgtEl>
                                        <p:attrNameLst>
                                          <p:attrName>ppt_h</p:attrName>
                                        </p:attrNameLst>
                                      </p:cBhvr>
                                      <p:tavLst>
                                        <p:tav tm="0">
                                          <p:val>
                                            <p:strVal val="#ppt_h"/>
                                          </p:val>
                                        </p:tav>
                                        <p:tav tm="100000">
                                          <p:val>
                                            <p:strVal val="#ppt_h"/>
                                          </p:val>
                                        </p:tav>
                                      </p:tavLst>
                                    </p:anim>
                                    <p:animEffect transition="in" filter="fade">
                                      <p:cBhvr>
                                        <p:cTn id="25" dur="500"/>
                                        <p:tgtEl>
                                          <p:spTgt spid="15"/>
                                        </p:tgtEl>
                                      </p:cBhvr>
                                    </p:animEffect>
                                  </p:childTnLst>
                                </p:cTn>
                              </p:par>
                            </p:childTnLst>
                          </p:cTn>
                        </p:par>
                      </p:childTnLst>
                    </p:cTn>
                  </p:par>
                  <p:par>
                    <p:cTn id="26" fill="hold">
                      <p:stCondLst>
                        <p:cond delay="indefinite"/>
                      </p:stCondLst>
                      <p:childTnLst>
                        <p:par>
                          <p:cTn id="27" fill="hold">
                            <p:stCondLst>
                              <p:cond delay="0"/>
                            </p:stCondLst>
                            <p:childTnLst>
                              <p:par>
                                <p:cTn id="28" presetID="58" presetClass="entr" presetSubtype="0" accel="100000" fill="hold" nodeType="clickEffect">
                                  <p:stCondLst>
                                    <p:cond delay="0"/>
                                  </p:stCondLst>
                                  <p:childTnLst>
                                    <p:set>
                                      <p:cBhvr>
                                        <p:cTn id="29" dur="1" fill="hold">
                                          <p:stCondLst>
                                            <p:cond delay="0"/>
                                          </p:stCondLst>
                                        </p:cTn>
                                        <p:tgtEl>
                                          <p:spTgt spid="101390"/>
                                        </p:tgtEl>
                                        <p:attrNameLst>
                                          <p:attrName>style.visibility</p:attrName>
                                        </p:attrNameLst>
                                      </p:cBhvr>
                                      <p:to>
                                        <p:strVal val="visible"/>
                                      </p:to>
                                    </p:set>
                                    <p:anim calcmode="lin" valueType="num">
                                      <p:cBhvr>
                                        <p:cTn id="30" dur="500" fill="hold"/>
                                        <p:tgtEl>
                                          <p:spTgt spid="101390"/>
                                        </p:tgtEl>
                                        <p:attrNameLst>
                                          <p:attrName>ppt_w</p:attrName>
                                        </p:attrNameLst>
                                      </p:cBhvr>
                                      <p:tavLst>
                                        <p:tav tm="0">
                                          <p:val>
                                            <p:strVal val="#ppt_w*2.5"/>
                                          </p:val>
                                        </p:tav>
                                        <p:tav tm="100000">
                                          <p:val>
                                            <p:strVal val="#ppt_w"/>
                                          </p:val>
                                        </p:tav>
                                      </p:tavLst>
                                    </p:anim>
                                    <p:anim calcmode="lin" valueType="num">
                                      <p:cBhvr>
                                        <p:cTn id="31" dur="500" fill="hold"/>
                                        <p:tgtEl>
                                          <p:spTgt spid="101390"/>
                                        </p:tgtEl>
                                        <p:attrNameLst>
                                          <p:attrName>ppt_h</p:attrName>
                                        </p:attrNameLst>
                                      </p:cBhvr>
                                      <p:tavLst>
                                        <p:tav tm="0">
                                          <p:val>
                                            <p:strVal val="#ppt_h*0.01"/>
                                          </p:val>
                                        </p:tav>
                                        <p:tav tm="100000">
                                          <p:val>
                                            <p:strVal val="#ppt_h"/>
                                          </p:val>
                                        </p:tav>
                                      </p:tavLst>
                                    </p:anim>
                                    <p:anim calcmode="lin" valueType="num">
                                      <p:cBhvr>
                                        <p:cTn id="32" dur="500" fill="hold"/>
                                        <p:tgtEl>
                                          <p:spTgt spid="101390"/>
                                        </p:tgtEl>
                                        <p:attrNameLst>
                                          <p:attrName>ppt_x</p:attrName>
                                        </p:attrNameLst>
                                      </p:cBhvr>
                                      <p:tavLst>
                                        <p:tav tm="0">
                                          <p:val>
                                            <p:strVal val="#ppt_x"/>
                                          </p:val>
                                        </p:tav>
                                        <p:tav tm="100000">
                                          <p:val>
                                            <p:strVal val="#ppt_x"/>
                                          </p:val>
                                        </p:tav>
                                      </p:tavLst>
                                    </p:anim>
                                    <p:anim calcmode="lin" valueType="num">
                                      <p:cBhvr>
                                        <p:cTn id="33" dur="500" fill="hold"/>
                                        <p:tgtEl>
                                          <p:spTgt spid="101390"/>
                                        </p:tgtEl>
                                        <p:attrNameLst>
                                          <p:attrName>ppt_y</p:attrName>
                                        </p:attrNameLst>
                                      </p:cBhvr>
                                      <p:tavLst>
                                        <p:tav tm="0">
                                          <p:val>
                                            <p:strVal val="#ppt_h+1"/>
                                          </p:val>
                                        </p:tav>
                                        <p:tav tm="100000">
                                          <p:val>
                                            <p:strVal val="#ppt_y"/>
                                          </p:val>
                                        </p:tav>
                                      </p:tavLst>
                                    </p:anim>
                                    <p:animEffect transition="in" filter="fade">
                                      <p:cBhvr>
                                        <p:cTn id="34" dur="500"/>
                                        <p:tgtEl>
                                          <p:spTgt spid="101390"/>
                                        </p:tgtEl>
                                      </p:cBhvr>
                                    </p:animEffect>
                                  </p:childTnLst>
                                </p:cTn>
                              </p:par>
                            </p:childTnLst>
                          </p:cTn>
                        </p:par>
                        <p:par>
                          <p:cTn id="35" fill="hold">
                            <p:stCondLst>
                              <p:cond delay="500"/>
                            </p:stCondLst>
                            <p:childTnLst>
                              <p:par>
                                <p:cTn id="36" presetID="58" presetClass="entr" presetSubtype="0" accel="100000" fill="hold" nodeType="afterEffect">
                                  <p:stCondLst>
                                    <p:cond delay="0"/>
                                  </p:stCondLst>
                                  <p:childTnLst>
                                    <p:set>
                                      <p:cBhvr>
                                        <p:cTn id="37" dur="1" fill="hold">
                                          <p:stCondLst>
                                            <p:cond delay="0"/>
                                          </p:stCondLst>
                                        </p:cTn>
                                        <p:tgtEl>
                                          <p:spTgt spid="24"/>
                                        </p:tgtEl>
                                        <p:attrNameLst>
                                          <p:attrName>style.visibility</p:attrName>
                                        </p:attrNameLst>
                                      </p:cBhvr>
                                      <p:to>
                                        <p:strVal val="visible"/>
                                      </p:to>
                                    </p:set>
                                    <p:anim calcmode="lin" valueType="num">
                                      <p:cBhvr>
                                        <p:cTn id="38" dur="500" fill="hold"/>
                                        <p:tgtEl>
                                          <p:spTgt spid="24"/>
                                        </p:tgtEl>
                                        <p:attrNameLst>
                                          <p:attrName>ppt_w</p:attrName>
                                        </p:attrNameLst>
                                      </p:cBhvr>
                                      <p:tavLst>
                                        <p:tav tm="0">
                                          <p:val>
                                            <p:strVal val="#ppt_w*2.5"/>
                                          </p:val>
                                        </p:tav>
                                        <p:tav tm="100000">
                                          <p:val>
                                            <p:strVal val="#ppt_w"/>
                                          </p:val>
                                        </p:tav>
                                      </p:tavLst>
                                    </p:anim>
                                    <p:anim calcmode="lin" valueType="num">
                                      <p:cBhvr>
                                        <p:cTn id="39" dur="500" fill="hold"/>
                                        <p:tgtEl>
                                          <p:spTgt spid="24"/>
                                        </p:tgtEl>
                                        <p:attrNameLst>
                                          <p:attrName>ppt_h</p:attrName>
                                        </p:attrNameLst>
                                      </p:cBhvr>
                                      <p:tavLst>
                                        <p:tav tm="0">
                                          <p:val>
                                            <p:strVal val="#ppt_h*0.01"/>
                                          </p:val>
                                        </p:tav>
                                        <p:tav tm="100000">
                                          <p:val>
                                            <p:strVal val="#ppt_h"/>
                                          </p:val>
                                        </p:tav>
                                      </p:tavLst>
                                    </p:anim>
                                    <p:anim calcmode="lin" valueType="num">
                                      <p:cBhvr>
                                        <p:cTn id="40" dur="500" fill="hold"/>
                                        <p:tgtEl>
                                          <p:spTgt spid="24"/>
                                        </p:tgtEl>
                                        <p:attrNameLst>
                                          <p:attrName>ppt_x</p:attrName>
                                        </p:attrNameLst>
                                      </p:cBhvr>
                                      <p:tavLst>
                                        <p:tav tm="0">
                                          <p:val>
                                            <p:strVal val="#ppt_x"/>
                                          </p:val>
                                        </p:tav>
                                        <p:tav tm="100000">
                                          <p:val>
                                            <p:strVal val="#ppt_x"/>
                                          </p:val>
                                        </p:tav>
                                      </p:tavLst>
                                    </p:anim>
                                    <p:anim calcmode="lin" valueType="num">
                                      <p:cBhvr>
                                        <p:cTn id="41" dur="500" fill="hold"/>
                                        <p:tgtEl>
                                          <p:spTgt spid="24"/>
                                        </p:tgtEl>
                                        <p:attrNameLst>
                                          <p:attrName>ppt_y</p:attrName>
                                        </p:attrNameLst>
                                      </p:cBhvr>
                                      <p:tavLst>
                                        <p:tav tm="0">
                                          <p:val>
                                            <p:strVal val="#ppt_h+1"/>
                                          </p:val>
                                        </p:tav>
                                        <p:tav tm="100000">
                                          <p:val>
                                            <p:strVal val="#ppt_y"/>
                                          </p:val>
                                        </p:tav>
                                      </p:tavLst>
                                    </p:anim>
                                    <p:animEffect transition="in" filter="fade">
                                      <p:cBhvr>
                                        <p:cTn id="4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Boeing 747 8 Intercontinental HD wallpaper for Wide 16:10 5:3 Widescreen WHXGA WQXGA WUXGA WXGA WGA ; HD 16:9 High Definition WQHD QWXGA 1080p 900p 720p QHD nHD ; Other 3:2 DVGA HVGA HQVGA devices ( Apple PowerBook G4 iPhone 4 3G 3GS iPod Touch ) ; Mobile WVGA iPhone PSP - WVGA WQVGA Smartphone ( HTC Samsung Sony Ericsson LG Vertu MIO ) HVGA Smartphone ( Apple iPhone iPod BlackBerry HTC Samsung Nokia ) Sony PSP Zune HD Zen ; Dual 4:3 5:4 16:10 5:3 16:9 UXGA XGA SVGA QSXGA SXGA WHXGA WQXGA WUXGA WXGA WGA WQHD QWXGA 1080p 900p 720p QHD nHD ;"/>
          <p:cNvPicPr>
            <a:picLocks noChangeAspect="1" noChangeArrowheads="1"/>
          </p:cNvPicPr>
          <p:nvPr/>
        </p:nvPicPr>
        <p:blipFill>
          <a:blip r:embed="rId3" cstate="print"/>
          <a:srcRect/>
          <a:stretch>
            <a:fillRect/>
          </a:stretch>
        </p:blipFill>
        <p:spPr bwMode="auto">
          <a:xfrm>
            <a:off x="3907769" y="-73570"/>
            <a:ext cx="2428875" cy="1571625"/>
          </a:xfrm>
          <a:prstGeom prst="rect">
            <a:avLst/>
          </a:prstGeom>
          <a:noFill/>
        </p:spPr>
      </p:pic>
      <p:pic>
        <p:nvPicPr>
          <p:cNvPr id="6164" name="Picture 20" descr="http://petapixel.com/assets/uploads/2013/04/airport-1.jpg"/>
          <p:cNvPicPr>
            <a:picLocks noChangeAspect="1" noChangeArrowheads="1"/>
          </p:cNvPicPr>
          <p:nvPr/>
        </p:nvPicPr>
        <p:blipFill>
          <a:blip r:embed="rId4" cstate="print"/>
          <a:srcRect/>
          <a:stretch>
            <a:fillRect/>
          </a:stretch>
        </p:blipFill>
        <p:spPr bwMode="auto">
          <a:xfrm>
            <a:off x="6314637" y="0"/>
            <a:ext cx="3184989" cy="3184989"/>
          </a:xfrm>
          <a:prstGeom prst="rect">
            <a:avLst/>
          </a:prstGeom>
          <a:noFill/>
        </p:spPr>
      </p:pic>
      <p:pic>
        <p:nvPicPr>
          <p:cNvPr id="6148" name="Picture 4" descr="https://upload.wikimedia.org/wikipedia/commons/thumb/f/fa/Martian_rover_Curiosity_using_ChemCam_Msl20111115_PIA14760_MSL_PIcture-3-br2.jpg/400px-Martian_rover_Curiosity_using_ChemCam_Msl20111115_PIA14760_MSL_PIcture-3-br2.jpg"/>
          <p:cNvPicPr>
            <a:picLocks noChangeAspect="1" noChangeArrowheads="1"/>
          </p:cNvPicPr>
          <p:nvPr/>
        </p:nvPicPr>
        <p:blipFill>
          <a:blip r:embed="rId5" cstate="print"/>
          <a:srcRect/>
          <a:stretch>
            <a:fillRect/>
          </a:stretch>
        </p:blipFill>
        <p:spPr bwMode="auto">
          <a:xfrm>
            <a:off x="5334000" y="4600574"/>
            <a:ext cx="3810000" cy="2257426"/>
          </a:xfrm>
          <a:prstGeom prst="rect">
            <a:avLst/>
          </a:prstGeom>
          <a:noFill/>
        </p:spPr>
      </p:pic>
      <p:pic>
        <p:nvPicPr>
          <p:cNvPr id="6146" name="Picture 2" descr="http://www.honeybeerobotics.com/wp-content/uploads/2013/11/mars-rover.jpg"/>
          <p:cNvPicPr>
            <a:picLocks noChangeAspect="1" noChangeArrowheads="1"/>
          </p:cNvPicPr>
          <p:nvPr/>
        </p:nvPicPr>
        <p:blipFill>
          <a:blip r:embed="rId6" cstate="print"/>
          <a:srcRect/>
          <a:stretch>
            <a:fillRect/>
          </a:stretch>
        </p:blipFill>
        <p:spPr bwMode="auto">
          <a:xfrm>
            <a:off x="1371600" y="5143500"/>
            <a:ext cx="2286000" cy="1714500"/>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examples</a:t>
            </a:r>
            <a:endParaRPr lang="zh-CN" altLang="en-US" dirty="0"/>
          </a:p>
        </p:txBody>
      </p:sp>
      <p:sp>
        <p:nvSpPr>
          <p:cNvPr id="3" name="内容占位符 2"/>
          <p:cNvSpPr>
            <a:spLocks noGrp="1"/>
          </p:cNvSpPr>
          <p:nvPr>
            <p:ph idx="1"/>
          </p:nvPr>
        </p:nvSpPr>
        <p:spPr>
          <a:xfrm>
            <a:off x="346843" y="1474080"/>
            <a:ext cx="7895897" cy="4648200"/>
          </a:xfrm>
        </p:spPr>
        <p:txBody>
          <a:bodyPr/>
          <a:lstStyle/>
          <a:p>
            <a:r>
              <a:rPr lang="en-US" altLang="zh-CN" dirty="0" smtClean="0"/>
              <a:t>An airport is an </a:t>
            </a:r>
            <a:r>
              <a:rPr lang="en-US" altLang="zh-CN" dirty="0" err="1" smtClean="0"/>
              <a:t>SoS</a:t>
            </a:r>
            <a:endParaRPr lang="en-US" altLang="zh-CN" dirty="0" smtClean="0"/>
          </a:p>
          <a:p>
            <a:pPr lvl="1"/>
            <a:r>
              <a:rPr lang="en-US" altLang="zh-CN" dirty="0" smtClean="0"/>
              <a:t>a Boeing 747 airplane, as an element </a:t>
            </a:r>
          </a:p>
          <a:p>
            <a:pPr lvl="1">
              <a:buNone/>
            </a:pPr>
            <a:r>
              <a:rPr lang="en-US" altLang="zh-CN" dirty="0" smtClean="0"/>
              <a:t>of an </a:t>
            </a:r>
            <a:r>
              <a:rPr lang="en-US" altLang="zh-CN" dirty="0" err="1" smtClean="0"/>
              <a:t>SoS</a:t>
            </a:r>
            <a:r>
              <a:rPr lang="en-US" altLang="zh-CN" dirty="0" smtClean="0"/>
              <a:t>, is not </a:t>
            </a:r>
            <a:r>
              <a:rPr lang="en-US" altLang="zh-CN" dirty="0" err="1" smtClean="0"/>
              <a:t>SoS</a:t>
            </a:r>
            <a:endParaRPr lang="en-US" altLang="zh-CN" dirty="0" smtClean="0"/>
          </a:p>
          <a:p>
            <a:pPr>
              <a:buNone/>
            </a:pPr>
            <a:r>
              <a:rPr lang="en-US" altLang="zh-CN" dirty="0" smtClean="0"/>
              <a:t> </a:t>
            </a:r>
          </a:p>
          <a:p>
            <a:r>
              <a:rPr lang="en-US" altLang="zh-CN" dirty="0" smtClean="0"/>
              <a:t>A robotic colony (or a robotic swarm) exploring the red planet, or any other place, is an </a:t>
            </a:r>
            <a:r>
              <a:rPr lang="en-US" altLang="zh-CN" dirty="0" err="1" smtClean="0"/>
              <a:t>SoS</a:t>
            </a:r>
            <a:r>
              <a:rPr lang="en-US" altLang="zh-CN" dirty="0" smtClean="0"/>
              <a:t>.</a:t>
            </a:r>
          </a:p>
          <a:p>
            <a:pPr lvl="1"/>
            <a:r>
              <a:rPr lang="en-US" altLang="zh-CN" dirty="0" smtClean="0"/>
              <a:t>a rover on Mars is not an </a:t>
            </a:r>
            <a:r>
              <a:rPr lang="en-US" altLang="zh-CN" dirty="0" err="1" smtClean="0"/>
              <a:t>SoS</a:t>
            </a:r>
            <a:endParaRPr lang="zh-CN" altLang="en-US" dirty="0"/>
          </a:p>
        </p:txBody>
      </p:sp>
      <p:sp>
        <p:nvSpPr>
          <p:cNvPr id="6150" name="AutoShape 6" descr="“boeing 747”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4" name="AutoShape 10" descr="Airpo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6" name="AutoShape 12" descr="Airpo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58" name="AutoShape 14" descr="Airpo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60" name="AutoShape 16" descr="http://dreamatico.com/data_images/airport/airport-6.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6162" name="AutoShape 18" descr="http://dreamatico.com/data_images/airport/airport-6.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7"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8"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21" name="灯片编号占位符 20"/>
          <p:cNvSpPr>
            <a:spLocks noGrp="1"/>
          </p:cNvSpPr>
          <p:nvPr>
            <p:ph type="sldNum" sz="quarter" idx="4"/>
          </p:nvPr>
        </p:nvSpPr>
        <p:spPr/>
        <p:txBody>
          <a:bodyPr/>
          <a:lstStyle/>
          <a:p>
            <a:pPr>
              <a:defRPr/>
            </a:pPr>
            <a:fld id="{6961AF3F-357B-4795-BA10-F3CC5EC85656}" type="slidenum">
              <a:rPr lang="en-US" altLang="ko-KR" smtClean="0"/>
              <a:pPr>
                <a:defRPr/>
              </a:pPr>
              <a:t>12</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15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6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14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14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8" name="Picture 14" descr="See the source image"/>
          <p:cNvPicPr>
            <a:picLocks noChangeAspect="1" noChangeArrowheads="1"/>
          </p:cNvPicPr>
          <p:nvPr/>
        </p:nvPicPr>
        <p:blipFill>
          <a:blip r:embed="rId2"/>
          <a:srcRect/>
          <a:stretch>
            <a:fillRect/>
          </a:stretch>
        </p:blipFill>
        <p:spPr bwMode="auto">
          <a:xfrm>
            <a:off x="723134" y="4234410"/>
            <a:ext cx="2297769" cy="2297770"/>
          </a:xfrm>
          <a:prstGeom prst="rect">
            <a:avLst/>
          </a:prstGeom>
          <a:noFill/>
        </p:spPr>
      </p:pic>
      <p:pic>
        <p:nvPicPr>
          <p:cNvPr id="1034" name="Picture 10" descr="See the source image"/>
          <p:cNvPicPr>
            <a:picLocks noChangeAspect="1" noChangeArrowheads="1"/>
          </p:cNvPicPr>
          <p:nvPr/>
        </p:nvPicPr>
        <p:blipFill>
          <a:blip r:embed="rId3" cstate="print"/>
          <a:srcRect/>
          <a:stretch>
            <a:fillRect/>
          </a:stretch>
        </p:blipFill>
        <p:spPr bwMode="auto">
          <a:xfrm>
            <a:off x="3606065" y="4529958"/>
            <a:ext cx="1373126" cy="1418897"/>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are everywhere</a:t>
            </a:r>
            <a:endParaRPr lang="zh-CN" altLang="en-US" dirty="0"/>
          </a:p>
        </p:txBody>
      </p:sp>
      <p:sp>
        <p:nvSpPr>
          <p:cNvPr id="3" name="内容占位符 2"/>
          <p:cNvSpPr>
            <a:spLocks noGrp="1"/>
          </p:cNvSpPr>
          <p:nvPr>
            <p:ph idx="1"/>
          </p:nvPr>
        </p:nvSpPr>
        <p:spPr>
          <a:xfrm>
            <a:off x="399393" y="1282262"/>
            <a:ext cx="8439807" cy="1587062"/>
          </a:xfrm>
        </p:spPr>
        <p:txBody>
          <a:bodyPr/>
          <a:lstStyle/>
          <a:p>
            <a:r>
              <a:rPr lang="en-US" altLang="zh-CN" sz="2400" dirty="0" smtClean="0"/>
              <a:t>Today </a:t>
            </a:r>
            <a:r>
              <a:rPr lang="en-US" altLang="zh-CN" sz="2400" dirty="0" smtClean="0">
                <a:solidFill>
                  <a:srgbClr val="0070C0"/>
                </a:solidFill>
              </a:rPr>
              <a:t>software-intensive systems </a:t>
            </a:r>
            <a:r>
              <a:rPr lang="en-US" altLang="zh-CN" sz="2400" dirty="0" smtClean="0"/>
              <a:t>are ubiquitous. </a:t>
            </a:r>
          </a:p>
          <a:p>
            <a:pPr lvl="1"/>
            <a:r>
              <a:rPr lang="en-US" altLang="zh-CN" sz="2000" dirty="0" smtClean="0"/>
              <a:t>We have software embedded in our </a:t>
            </a:r>
            <a:r>
              <a:rPr lang="en-US" altLang="zh-CN" sz="2000" u="sng" dirty="0" smtClean="0"/>
              <a:t>automobiles</a:t>
            </a:r>
            <a:r>
              <a:rPr lang="en-US" altLang="zh-CN" sz="2000" dirty="0" smtClean="0"/>
              <a:t>, household appliances, and even computers and sensors on our bicycles to tell us how far we have gone and our average speed. </a:t>
            </a:r>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6" name="Picture 2" descr="See the source image"/>
          <p:cNvPicPr>
            <a:picLocks noChangeAspect="1" noChangeArrowheads="1"/>
          </p:cNvPicPr>
          <p:nvPr/>
        </p:nvPicPr>
        <p:blipFill>
          <a:blip r:embed="rId4"/>
          <a:srcRect/>
          <a:stretch>
            <a:fillRect/>
          </a:stretch>
        </p:blipFill>
        <p:spPr bwMode="auto">
          <a:xfrm>
            <a:off x="599090" y="2710350"/>
            <a:ext cx="2701159" cy="1635513"/>
          </a:xfrm>
          <a:prstGeom prst="rect">
            <a:avLst/>
          </a:prstGeom>
          <a:noFill/>
        </p:spPr>
      </p:pic>
      <p:sp>
        <p:nvSpPr>
          <p:cNvPr id="1028" name="AutoShape 4" descr="See the source imag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036" name="Picture 12" descr="See the source image"/>
          <p:cNvPicPr>
            <a:picLocks noChangeAspect="1" noChangeArrowheads="1"/>
          </p:cNvPicPr>
          <p:nvPr/>
        </p:nvPicPr>
        <p:blipFill>
          <a:blip r:embed="rId5"/>
          <a:srcRect/>
          <a:stretch>
            <a:fillRect/>
          </a:stretch>
        </p:blipFill>
        <p:spPr bwMode="auto">
          <a:xfrm>
            <a:off x="3531475" y="2941027"/>
            <a:ext cx="1534511" cy="1594187"/>
          </a:xfrm>
          <a:prstGeom prst="rect">
            <a:avLst/>
          </a:prstGeom>
          <a:noFill/>
        </p:spPr>
      </p:pic>
      <p:pic>
        <p:nvPicPr>
          <p:cNvPr id="1040" name="Picture 16" descr="See the source image"/>
          <p:cNvPicPr>
            <a:picLocks noChangeAspect="1" noChangeArrowheads="1"/>
          </p:cNvPicPr>
          <p:nvPr/>
        </p:nvPicPr>
        <p:blipFill>
          <a:blip r:embed="rId6" cstate="print"/>
          <a:srcRect/>
          <a:stretch>
            <a:fillRect/>
          </a:stretch>
        </p:blipFill>
        <p:spPr bwMode="auto">
          <a:xfrm>
            <a:off x="5344510" y="2846442"/>
            <a:ext cx="3533337" cy="3533337"/>
          </a:xfrm>
          <a:prstGeom prst="rect">
            <a:avLst/>
          </a:prstGeom>
          <a:noFill/>
        </p:spPr>
      </p:pic>
      <p:sp>
        <p:nvSpPr>
          <p:cNvPr id="14" name="灯片编号占位符 13"/>
          <p:cNvSpPr>
            <a:spLocks noGrp="1"/>
          </p:cNvSpPr>
          <p:nvPr>
            <p:ph type="sldNum" sz="quarter" idx="4"/>
          </p:nvPr>
        </p:nvSpPr>
        <p:spPr/>
        <p:txBody>
          <a:bodyPr/>
          <a:lstStyle/>
          <a:p>
            <a:pPr>
              <a:defRPr/>
            </a:pPr>
            <a:fld id="{6961AF3F-357B-4795-BA10-F3CC5EC85656}" type="slidenum">
              <a:rPr lang="en-US" altLang="ko-KR" smtClean="0"/>
              <a:pPr>
                <a:defRPr/>
              </a:pPr>
              <a:t>13</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104450" name="Picture 2" descr="See the source image"/>
          <p:cNvPicPr>
            <a:picLocks noChangeAspect="1" noChangeArrowheads="1"/>
          </p:cNvPicPr>
          <p:nvPr/>
        </p:nvPicPr>
        <p:blipFill>
          <a:blip r:embed="rId2"/>
          <a:srcRect/>
          <a:stretch>
            <a:fillRect/>
          </a:stretch>
        </p:blipFill>
        <p:spPr bwMode="auto">
          <a:xfrm>
            <a:off x="723134" y="683172"/>
            <a:ext cx="7620000" cy="5715000"/>
          </a:xfrm>
          <a:prstGeom prst="rect">
            <a:avLst/>
          </a:prstGeom>
          <a:noFill/>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14</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7" name="图片 6" descr="automotive_grahpic.jpg"/>
          <p:cNvPicPr>
            <a:picLocks noChangeAspect="1"/>
          </p:cNvPicPr>
          <p:nvPr/>
        </p:nvPicPr>
        <p:blipFill>
          <a:blip r:embed="rId3"/>
          <a:stretch>
            <a:fillRect/>
          </a:stretch>
        </p:blipFill>
        <p:spPr>
          <a:xfrm>
            <a:off x="599091" y="777766"/>
            <a:ext cx="8010118" cy="5191744"/>
          </a:xfrm>
          <a:prstGeom prst="rect">
            <a:avLst/>
          </a:prstGeom>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15</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840827" y="1692166"/>
            <a:ext cx="4782207" cy="367862"/>
          </a:xfrm>
          <a:prstGeom prst="rect">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2" name="标题 1"/>
          <p:cNvSpPr>
            <a:spLocks noGrp="1"/>
          </p:cNvSpPr>
          <p:nvPr>
            <p:ph type="title"/>
          </p:nvPr>
        </p:nvSpPr>
        <p:spPr/>
        <p:txBody>
          <a:bodyPr/>
          <a:lstStyle/>
          <a:p>
            <a:r>
              <a:rPr lang="en-US" altLang="zh-CN" sz="3600" dirty="0" smtClean="0"/>
              <a:t>The undergoing example in 2020</a:t>
            </a:r>
            <a:endParaRPr lang="zh-CN" altLang="en-US" sz="3600" dirty="0"/>
          </a:p>
        </p:txBody>
      </p:sp>
      <p:sp>
        <p:nvSpPr>
          <p:cNvPr id="3" name="内容占位符 2"/>
          <p:cNvSpPr>
            <a:spLocks noGrp="1"/>
          </p:cNvSpPr>
          <p:nvPr>
            <p:ph idx="1"/>
          </p:nvPr>
        </p:nvSpPr>
        <p:spPr>
          <a:xfrm>
            <a:off x="396767" y="1284891"/>
            <a:ext cx="5341884" cy="1006366"/>
          </a:xfrm>
        </p:spPr>
        <p:txBody>
          <a:bodyPr/>
          <a:lstStyle/>
          <a:p>
            <a:r>
              <a:rPr lang="en-US" altLang="zh-CN" sz="2000" dirty="0" smtClean="0"/>
              <a:t>Bill Gates TED speech (Apr. 2015)</a:t>
            </a:r>
          </a:p>
          <a:p>
            <a:pPr>
              <a:buNone/>
            </a:pPr>
            <a:r>
              <a:rPr lang="en-US" altLang="zh-CN" sz="2000" dirty="0" smtClean="0"/>
              <a:t>On </a:t>
            </a:r>
            <a:r>
              <a:rPr lang="en-US" sz="2000" b="1" dirty="0" smtClean="0">
                <a:solidFill>
                  <a:srgbClr val="0070C0"/>
                </a:solidFill>
                <a:hlinkClick r:id="rId2" action="ppaction://hlinkfile"/>
              </a:rPr>
              <a:t>The</a:t>
            </a:r>
            <a:r>
              <a:rPr lang="en-US" sz="2000" b="1" dirty="0" smtClean="0">
                <a:solidFill>
                  <a:srgbClr val="FF0000"/>
                </a:solidFill>
                <a:hlinkClick r:id="rId2" action="ppaction://hlinkfile"/>
              </a:rPr>
              <a:t> next outbreak? </a:t>
            </a:r>
            <a:r>
              <a:rPr lang="en-US" sz="2000" b="1" dirty="0" smtClean="0">
                <a:solidFill>
                  <a:srgbClr val="FF0000"/>
                </a:solidFill>
                <a:hlinkClick r:id="rId2" action="ppaction://hlinkfile"/>
              </a:rPr>
              <a:t>We‘re </a:t>
            </a:r>
            <a:r>
              <a:rPr lang="en-US" sz="2000" b="1" dirty="0" smtClean="0">
                <a:solidFill>
                  <a:srgbClr val="FF0000"/>
                </a:solidFill>
                <a:hlinkClick r:id="rId2" action="ppaction://hlinkfile"/>
              </a:rPr>
              <a:t>not </a:t>
            </a:r>
            <a:r>
              <a:rPr lang="en-US" sz="2000" b="1" dirty="0" smtClean="0">
                <a:solidFill>
                  <a:srgbClr val="FF0000"/>
                </a:solidFill>
                <a:hlinkClick r:id="rId2" action="ppaction://hlinkfile"/>
              </a:rPr>
              <a:t>ready</a:t>
            </a:r>
            <a:endParaRPr lang="zh-CN" altLang="en-US" sz="2000"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1026" name="Picture 2"/>
          <p:cNvPicPr>
            <a:picLocks noChangeAspect="1" noChangeArrowheads="1"/>
          </p:cNvPicPr>
          <p:nvPr/>
        </p:nvPicPr>
        <p:blipFill>
          <a:blip r:embed="rId3"/>
          <a:srcRect/>
          <a:stretch>
            <a:fillRect/>
          </a:stretch>
        </p:blipFill>
        <p:spPr bwMode="auto">
          <a:xfrm>
            <a:off x="321223" y="2466001"/>
            <a:ext cx="6384378" cy="2889020"/>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cstate="print"/>
          <a:srcRect/>
          <a:stretch>
            <a:fillRect/>
          </a:stretch>
        </p:blipFill>
        <p:spPr bwMode="auto">
          <a:xfrm>
            <a:off x="6234116" y="1144971"/>
            <a:ext cx="2699677" cy="2134258"/>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rot="21016197">
            <a:off x="2098812" y="4150834"/>
            <a:ext cx="4717524" cy="708013"/>
          </a:xfrm>
          <a:prstGeom prst="rect">
            <a:avLst/>
          </a:prstGeom>
          <a:noFill/>
          <a:ln w="57150">
            <a:solidFill>
              <a:srgbClr val="0066FF"/>
            </a:solidFill>
            <a:miter lim="800000"/>
            <a:headEnd/>
            <a:tailEnd/>
          </a:ln>
          <a:effectLst/>
        </p:spPr>
      </p:pic>
      <p:sp>
        <p:nvSpPr>
          <p:cNvPr id="10" name="矩形 9"/>
          <p:cNvSpPr/>
          <p:nvPr/>
        </p:nvSpPr>
        <p:spPr>
          <a:xfrm>
            <a:off x="478219" y="5310151"/>
            <a:ext cx="8276897" cy="1169551"/>
          </a:xfrm>
          <a:prstGeom prst="rect">
            <a:avLst/>
          </a:prstGeom>
        </p:spPr>
        <p:style>
          <a:lnRef idx="1">
            <a:schemeClr val="accent4"/>
          </a:lnRef>
          <a:fillRef idx="2">
            <a:schemeClr val="accent4"/>
          </a:fillRef>
          <a:effectRef idx="1">
            <a:schemeClr val="accent4"/>
          </a:effectRef>
          <a:fontRef idx="minor">
            <a:schemeClr val="dk1"/>
          </a:fontRef>
        </p:style>
        <p:txBody>
          <a:bodyPr wrap="square">
            <a:spAutoFit/>
          </a:bodyPr>
          <a:lstStyle/>
          <a:p>
            <a:r>
              <a:rPr lang="zh-CN" altLang="en-US" sz="1400" dirty="0" smtClean="0"/>
              <a:t>在</a:t>
            </a:r>
            <a:r>
              <a:rPr lang="en-US" altLang="zh-CN" sz="1400" dirty="0" smtClean="0"/>
              <a:t>《</a:t>
            </a:r>
            <a:r>
              <a:rPr lang="zh-CN" altLang="en-US" sz="1400" dirty="0" smtClean="0"/>
              <a:t>传染病</a:t>
            </a:r>
            <a:r>
              <a:rPr lang="en-US" altLang="zh-CN" sz="1400" dirty="0" smtClean="0"/>
              <a:t>》</a:t>
            </a:r>
            <a:r>
              <a:rPr lang="zh-CN" altLang="en-US" sz="1400" dirty="0" smtClean="0"/>
              <a:t>这部影片中，我们不仅能看到人类制造的工业文明，对自然界的破坏和杀戮，也能看到在互联网时代，有人为了谋取利益，而借助舆论制造出的弥天大谎。</a:t>
            </a:r>
          </a:p>
          <a:p>
            <a:r>
              <a:rPr lang="zh-CN" altLang="en-US" sz="1400" dirty="0" smtClean="0"/>
              <a:t>还能看到，灾难降临之时，有人为了基本的生存，而进行的殴打和哄抢，甚至是秩序的失控，以及引领者威信力和话语权的丧失。</a:t>
            </a:r>
          </a:p>
          <a:p>
            <a:r>
              <a:rPr lang="zh-CN" altLang="en-US" sz="1400" dirty="0" smtClean="0"/>
              <a:t>人类花费了几千年所创造的文明，在自然的反击之下，可以轻而易举地被击垮。</a:t>
            </a:r>
            <a:endParaRPr lang="zh-CN" altLang="en-US" sz="1400" dirty="0"/>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16</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redmondmag.com/articles/2013/06/03/~/media/ECG/visualstudiomagazine/Images/introimages/vsm_roadmap.ashx"/>
          <p:cNvPicPr>
            <a:picLocks noChangeAspect="1" noChangeArrowheads="1"/>
          </p:cNvPicPr>
          <p:nvPr/>
        </p:nvPicPr>
        <p:blipFill>
          <a:blip r:embed="rId3" cstate="print"/>
          <a:srcRect/>
          <a:stretch>
            <a:fillRect/>
          </a:stretch>
        </p:blipFill>
        <p:spPr bwMode="auto">
          <a:xfrm>
            <a:off x="4479442" y="3580743"/>
            <a:ext cx="4519295" cy="3143250"/>
          </a:xfrm>
          <a:prstGeom prst="rect">
            <a:avLst/>
          </a:prstGeom>
          <a:noFill/>
        </p:spPr>
      </p:pic>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a:buFont typeface="Wingdings" pitchFamily="2" charset="2"/>
              <a:buNone/>
            </a:pPr>
            <a:r>
              <a:rPr lang="en-US" altLang="ko-KR" dirty="0" smtClean="0">
                <a:ea typeface="굴림" pitchFamily="34" charset="-127"/>
              </a:rPr>
              <a:t>1.1 What </a:t>
            </a:r>
            <a:r>
              <a:rPr lang="en-US" altLang="ko-KR" i="1" dirty="0" smtClean="0">
                <a:ea typeface="굴림" pitchFamily="34" charset="-127"/>
              </a:rPr>
              <a:t>is</a:t>
            </a:r>
            <a:r>
              <a:rPr lang="en-US" altLang="ko-KR" dirty="0" smtClean="0">
                <a:ea typeface="굴림" pitchFamily="34" charset="-127"/>
              </a:rPr>
              <a:t> a system of systems?</a:t>
            </a:r>
          </a:p>
          <a:p>
            <a:pPr>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err="1" smtClean="0">
                <a:ea typeface="굴림" pitchFamily="34" charset="-127"/>
              </a:rPr>
              <a:t>SoS</a:t>
            </a:r>
            <a:r>
              <a:rPr lang="en-US" altLang="ko-KR" dirty="0" smtClean="0">
                <a:ea typeface="굴림" pitchFamily="34" charset="-127"/>
              </a:rPr>
              <a:t> c</a:t>
            </a:r>
            <a:r>
              <a:rPr lang="en-US" altLang="zh-CN" dirty="0" smtClean="0"/>
              <a:t>hallenging problems</a:t>
            </a:r>
            <a:r>
              <a:rPr lang="en-US" altLang="ko-KR" dirty="0" smtClean="0">
                <a:ea typeface="굴림" pitchFamily="34" charset="-127"/>
              </a:rPr>
              <a:t>?</a:t>
            </a:r>
          </a:p>
          <a:p>
            <a:pPr lvl="1">
              <a:buClr>
                <a:srgbClr val="0000FF"/>
              </a:buClr>
              <a:buFont typeface="Wingdings" pitchFamily="2" charset="2"/>
              <a:buChar char="q"/>
            </a:pPr>
            <a:r>
              <a:rPr lang="en-US" altLang="ko-KR" dirty="0" smtClean="0">
                <a:ea typeface="굴림" pitchFamily="34" charset="-127"/>
              </a:rPr>
              <a:t> theoretical problems</a:t>
            </a:r>
          </a:p>
          <a:p>
            <a:pPr lvl="1">
              <a:buClr>
                <a:srgbClr val="0000FF"/>
              </a:buClr>
              <a:buFont typeface="Wingdings" pitchFamily="2" charset="2"/>
              <a:buChar char="q"/>
            </a:pPr>
            <a:r>
              <a:rPr lang="en-US" altLang="zh-CN" dirty="0" smtClean="0"/>
              <a:t> implementation problems</a:t>
            </a:r>
            <a:endParaRPr lang="en-US" altLang="ko-KR" dirty="0" smtClean="0">
              <a:ea typeface="굴림" pitchFamily="34" charset="-127"/>
            </a:endParaRPr>
          </a:p>
          <a:p>
            <a:pPr>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Conclusions</a:t>
            </a:r>
          </a:p>
          <a:p>
            <a:endParaRPr lang="en-US" altLang="ko-KR" sz="2400" dirty="0" smtClean="0">
              <a:ea typeface="굴림" pitchFamily="34" charset="-127"/>
            </a:endParaRP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17</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49157">
                                            <p:txEl>
                                              <p:pRg st="1" end="1"/>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88" name="Picture 16" descr="Image result for concept extension"/>
          <p:cNvPicPr>
            <a:picLocks noChangeAspect="1" noChangeArrowheads="1"/>
          </p:cNvPicPr>
          <p:nvPr/>
        </p:nvPicPr>
        <p:blipFill>
          <a:blip r:embed="rId2" cstate="print"/>
          <a:srcRect/>
          <a:stretch>
            <a:fillRect/>
          </a:stretch>
        </p:blipFill>
        <p:spPr bwMode="auto">
          <a:xfrm>
            <a:off x="3424294" y="4958936"/>
            <a:ext cx="2987018" cy="1899064"/>
          </a:xfrm>
          <a:prstGeom prst="rect">
            <a:avLst/>
          </a:prstGeom>
          <a:noFill/>
        </p:spPr>
      </p:pic>
      <p:pic>
        <p:nvPicPr>
          <p:cNvPr id="15" name="图片 14" descr="Power-extension-cord.jpg"/>
          <p:cNvPicPr>
            <a:picLocks noChangeAspect="1"/>
          </p:cNvPicPr>
          <p:nvPr/>
        </p:nvPicPr>
        <p:blipFill>
          <a:blip r:embed="rId3" cstate="print"/>
          <a:srcRect l="4453" t="11133" r="20039" b="15586"/>
          <a:stretch>
            <a:fillRect/>
          </a:stretch>
        </p:blipFill>
        <p:spPr>
          <a:xfrm>
            <a:off x="6563014" y="4122450"/>
            <a:ext cx="2440444" cy="2368443"/>
          </a:xfrm>
          <a:prstGeom prst="rect">
            <a:avLst/>
          </a:prstGeom>
        </p:spPr>
      </p:pic>
      <p:pic>
        <p:nvPicPr>
          <p:cNvPr id="44034" name="Picture 2" descr="http://www.incite.ws/assets/0000/1594/Complex_section_image.jpg?1366712019"/>
          <p:cNvPicPr>
            <a:picLocks noChangeAspect="1" noChangeArrowheads="1"/>
          </p:cNvPicPr>
          <p:nvPr/>
        </p:nvPicPr>
        <p:blipFill>
          <a:blip r:embed="rId4" cstate="print"/>
          <a:srcRect/>
          <a:stretch>
            <a:fillRect/>
          </a:stretch>
        </p:blipFill>
        <p:spPr bwMode="auto">
          <a:xfrm>
            <a:off x="7144934" y="-10516"/>
            <a:ext cx="2095500" cy="1397000"/>
          </a:xfrm>
          <a:prstGeom prst="rect">
            <a:avLst/>
          </a:prstGeom>
          <a:noFill/>
        </p:spPr>
      </p:pic>
      <p:sp>
        <p:nvSpPr>
          <p:cNvPr id="2" name="标题 1"/>
          <p:cNvSpPr>
            <a:spLocks noGrp="1"/>
          </p:cNvSpPr>
          <p:nvPr>
            <p:ph type="title"/>
          </p:nvPr>
        </p:nvSpPr>
        <p:spPr>
          <a:xfrm>
            <a:off x="533399" y="228600"/>
            <a:ext cx="8326821" cy="1143000"/>
          </a:xfrm>
        </p:spPr>
        <p:txBody>
          <a:bodyPr/>
          <a:lstStyle/>
          <a:p>
            <a:r>
              <a:rPr lang="en-US" altLang="zh-CN" dirty="0" smtClean="0"/>
              <a:t>Challenging problems in </a:t>
            </a:r>
            <a:r>
              <a:rPr lang="en-US" altLang="zh-CN" dirty="0" err="1" smtClean="0"/>
              <a:t>SoS</a:t>
            </a:r>
            <a:endParaRPr lang="zh-CN" altLang="en-US" dirty="0"/>
          </a:p>
        </p:txBody>
      </p:sp>
      <p:sp>
        <p:nvSpPr>
          <p:cNvPr id="3" name="内容占位符 2"/>
          <p:cNvSpPr>
            <a:spLocks noGrp="1"/>
          </p:cNvSpPr>
          <p:nvPr>
            <p:ph idx="1"/>
          </p:nvPr>
        </p:nvSpPr>
        <p:spPr>
          <a:xfrm>
            <a:off x="533399" y="1408386"/>
            <a:ext cx="8263759" cy="4840014"/>
          </a:xfrm>
        </p:spPr>
        <p:txBody>
          <a:bodyPr/>
          <a:lstStyle/>
          <a:p>
            <a:pPr>
              <a:spcBef>
                <a:spcPts val="1200"/>
              </a:spcBef>
            </a:pPr>
            <a:r>
              <a:rPr lang="en-US" altLang="zh-CN" dirty="0" smtClean="0"/>
              <a:t>No engineering field is more urgently needed in tackling </a:t>
            </a:r>
            <a:r>
              <a:rPr lang="en-US" altLang="zh-CN" dirty="0" err="1" smtClean="0"/>
              <a:t>SoS</a:t>
            </a:r>
            <a:r>
              <a:rPr lang="en-US" altLang="zh-CN" dirty="0" smtClean="0"/>
              <a:t> problems than system engineering (SE) </a:t>
            </a:r>
            <a:r>
              <a:rPr lang="en-US" altLang="zh-CN" dirty="0" smtClean="0">
                <a:sym typeface="Wingdings" pitchFamily="2" charset="2"/>
              </a:rPr>
              <a:t> </a:t>
            </a:r>
            <a:r>
              <a:rPr lang="en-US" altLang="zh-CN" dirty="0" err="1" smtClean="0"/>
              <a:t>SoSE</a:t>
            </a:r>
            <a:endParaRPr lang="en-US" altLang="zh-CN" dirty="0" smtClean="0"/>
          </a:p>
          <a:p>
            <a:pPr>
              <a:spcBef>
                <a:spcPts val="1200"/>
              </a:spcBef>
            </a:pPr>
            <a:r>
              <a:rPr lang="en-US" altLang="zh-CN" dirty="0" smtClean="0"/>
              <a:t>How to extend SE concepts </a:t>
            </a:r>
            <a:r>
              <a:rPr lang="en-US" altLang="zh-CN" sz="2000" dirty="0" smtClean="0"/>
              <a:t>such as analysis, control, estimation, design, modeling, controllability, </a:t>
            </a:r>
            <a:r>
              <a:rPr lang="en-US" altLang="zh-CN" sz="2000" dirty="0" err="1" smtClean="0"/>
              <a:t>observability</a:t>
            </a:r>
            <a:r>
              <a:rPr lang="en-US" altLang="zh-CN" sz="2000" dirty="0" smtClean="0"/>
              <a:t>, stability, filtering, simulation, and so on </a:t>
            </a:r>
            <a:r>
              <a:rPr lang="en-US" altLang="zh-CN" dirty="0" smtClean="0"/>
              <a:t>that can be applied to </a:t>
            </a:r>
            <a:r>
              <a:rPr lang="en-US" altLang="zh-CN" dirty="0" err="1" smtClean="0"/>
              <a:t>SoS</a:t>
            </a:r>
            <a:r>
              <a:rPr lang="en-US" altLang="zh-CN" dirty="0" smtClean="0"/>
              <a:t>? </a:t>
            </a:r>
          </a:p>
          <a:p>
            <a:pPr>
              <a:spcBef>
                <a:spcPts val="1200"/>
              </a:spcBef>
            </a:pPr>
            <a:r>
              <a:rPr lang="en-US" altLang="zh-CN" dirty="0" smtClean="0"/>
              <a:t>How can one model and simulate </a:t>
            </a:r>
            <a:r>
              <a:rPr lang="en-US" altLang="zh-CN" dirty="0" err="1" smtClean="0"/>
              <a:t>SoS</a:t>
            </a:r>
            <a:r>
              <a:rPr lang="en-US" altLang="zh-CN" dirty="0" smtClean="0"/>
              <a:t>?</a:t>
            </a:r>
            <a:endParaRPr lang="zh-CN" altLang="en-US" dirty="0"/>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54274" name="AutoShape 2" descr="Image result for extend concepts + clipar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4276" name="Picture 4" descr="Image result for concept extension"/>
          <p:cNvPicPr>
            <a:picLocks noChangeAspect="1" noChangeArrowheads="1"/>
          </p:cNvPicPr>
          <p:nvPr/>
        </p:nvPicPr>
        <p:blipFill>
          <a:blip r:embed="rId5" cstate="print"/>
          <a:srcRect/>
          <a:stretch>
            <a:fillRect/>
          </a:stretch>
        </p:blipFill>
        <p:spPr bwMode="auto">
          <a:xfrm>
            <a:off x="796706" y="5282762"/>
            <a:ext cx="1809750" cy="1200150"/>
          </a:xfrm>
          <a:prstGeom prst="rect">
            <a:avLst/>
          </a:prstGeom>
          <a:noFill/>
        </p:spPr>
      </p:pic>
      <p:sp>
        <p:nvSpPr>
          <p:cNvPr id="54278" name="AutoShape 6" descr="Image result for concept extens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280" name="AutoShape 8" descr="Image result for concept extens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282" name="AutoShape 10" descr="Image result for concept extens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284" name="AutoShape 12" descr="Image result for concept extens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4286" name="AutoShape 14" descr="Image result for concept extension"/>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 name="灯片编号占位符 18"/>
          <p:cNvSpPr>
            <a:spLocks noGrp="1"/>
          </p:cNvSpPr>
          <p:nvPr>
            <p:ph type="sldNum" sz="quarter" idx="4"/>
          </p:nvPr>
        </p:nvSpPr>
        <p:spPr/>
        <p:txBody>
          <a:bodyPr/>
          <a:lstStyle/>
          <a:p>
            <a:pPr>
              <a:defRPr/>
            </a:pPr>
            <a:fld id="{6961AF3F-357B-4795-BA10-F3CC5EC85656}" type="slidenum">
              <a:rPr lang="en-US" altLang="ko-KR" smtClean="0"/>
              <a:pPr>
                <a:defRPr/>
              </a:pPr>
              <a:t>18</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redmondmag.com/articles/2013/06/03/~/media/ECG/visualstudiomagazine/Images/introimages/vsm_roadmap.ashx"/>
          <p:cNvPicPr>
            <a:picLocks noChangeAspect="1" noChangeArrowheads="1"/>
          </p:cNvPicPr>
          <p:nvPr/>
        </p:nvPicPr>
        <p:blipFill>
          <a:blip r:embed="rId3" cstate="print"/>
          <a:srcRect/>
          <a:stretch>
            <a:fillRect/>
          </a:stretch>
        </p:blipFill>
        <p:spPr bwMode="auto">
          <a:xfrm>
            <a:off x="4479442" y="3580743"/>
            <a:ext cx="4519295" cy="3143250"/>
          </a:xfrm>
          <a:prstGeom prst="rect">
            <a:avLst/>
          </a:prstGeom>
          <a:noFill/>
        </p:spPr>
      </p:pic>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a:buFont typeface="Wingdings" pitchFamily="2" charset="2"/>
              <a:buNone/>
            </a:pPr>
            <a:r>
              <a:rPr lang="en-US" altLang="ko-KR" dirty="0" smtClean="0">
                <a:ea typeface="굴림" pitchFamily="34" charset="-127"/>
              </a:rPr>
              <a:t>1.1 What </a:t>
            </a:r>
            <a:r>
              <a:rPr lang="en-US" altLang="ko-KR" i="1" dirty="0" smtClean="0">
                <a:ea typeface="굴림" pitchFamily="34" charset="-127"/>
              </a:rPr>
              <a:t>is</a:t>
            </a:r>
            <a:r>
              <a:rPr lang="en-US" altLang="ko-KR" dirty="0" smtClean="0">
                <a:ea typeface="굴림" pitchFamily="34" charset="-127"/>
              </a:rPr>
              <a:t> a system of systems?</a:t>
            </a:r>
          </a:p>
          <a:p>
            <a:pPr>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err="1" smtClean="0">
                <a:ea typeface="굴림" pitchFamily="34" charset="-127"/>
              </a:rPr>
              <a:t>SoS</a:t>
            </a:r>
            <a:r>
              <a:rPr lang="en-US" altLang="ko-KR" dirty="0" smtClean="0">
                <a:ea typeface="굴림" pitchFamily="34" charset="-127"/>
              </a:rPr>
              <a:t> c</a:t>
            </a:r>
            <a:r>
              <a:rPr lang="en-US" altLang="zh-CN" dirty="0" smtClean="0"/>
              <a:t>hallenging problems</a:t>
            </a:r>
            <a:r>
              <a:rPr lang="en-US" altLang="ko-KR" dirty="0" smtClean="0">
                <a:ea typeface="굴림" pitchFamily="34" charset="-127"/>
              </a:rPr>
              <a:t>?</a:t>
            </a:r>
          </a:p>
          <a:p>
            <a:pPr lvl="1">
              <a:buClr>
                <a:srgbClr val="0000FF"/>
              </a:buClr>
              <a:buFont typeface="Wingdings" pitchFamily="2" charset="2"/>
              <a:buChar char="q"/>
            </a:pPr>
            <a:r>
              <a:rPr lang="en-US" altLang="ko-KR" dirty="0" smtClean="0">
                <a:ea typeface="굴림" pitchFamily="34" charset="-127"/>
              </a:rPr>
              <a:t> theoretical problems</a:t>
            </a:r>
          </a:p>
          <a:p>
            <a:pPr lvl="1">
              <a:buClr>
                <a:srgbClr val="0000FF"/>
              </a:buClr>
              <a:buFont typeface="Wingdings" pitchFamily="2" charset="2"/>
              <a:buChar char="q"/>
            </a:pPr>
            <a:r>
              <a:rPr lang="en-US" altLang="zh-CN" dirty="0" smtClean="0"/>
              <a:t> implementation problems</a:t>
            </a:r>
            <a:endParaRPr lang="en-US" altLang="ko-KR" dirty="0" smtClean="0">
              <a:ea typeface="굴림" pitchFamily="34" charset="-127"/>
            </a:endParaRPr>
          </a:p>
          <a:p>
            <a:pPr>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Conclusions</a:t>
            </a:r>
          </a:p>
          <a:p>
            <a:endParaRPr lang="en-US" altLang="ko-KR" sz="2400" dirty="0" smtClean="0">
              <a:ea typeface="굴림" pitchFamily="34" charset="-127"/>
            </a:endParaRP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19</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49157">
                                            <p:txEl>
                                              <p:pRg st="2" end="2"/>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书封面.jpg"/>
          <p:cNvPicPr>
            <a:picLocks noChangeAspect="1"/>
          </p:cNvPicPr>
          <p:nvPr/>
        </p:nvPicPr>
        <p:blipFill>
          <a:blip r:embed="rId3" cstate="print"/>
          <a:stretch>
            <a:fillRect/>
          </a:stretch>
        </p:blipFill>
        <p:spPr>
          <a:xfrm>
            <a:off x="784992" y="1412001"/>
            <a:ext cx="2378621" cy="3469641"/>
          </a:xfrm>
          <a:prstGeom prst="rect">
            <a:avLst/>
          </a:prstGeom>
        </p:spPr>
      </p:pic>
      <p:sp>
        <p:nvSpPr>
          <p:cNvPr id="6" name="Footer Placeholder 2"/>
          <p:cNvSpPr>
            <a:spLocks noGrp="1"/>
          </p:cNvSpPr>
          <p:nvPr>
            <p:ph type="ftr" sz="quarter" idx="11"/>
          </p:nvPr>
        </p:nvSpPr>
        <p:spPr>
          <a:xfrm>
            <a:off x="5410200" y="6400800"/>
            <a:ext cx="2895600" cy="457200"/>
          </a:xfrm>
        </p:spPr>
        <p:txBody>
          <a:bodyPr/>
          <a:lstStyle/>
          <a:p>
            <a:pPr>
              <a:defRPr/>
            </a:pPr>
            <a:r>
              <a:rPr lang="en-US" altLang="ko-KR" smtClean="0"/>
              <a:t>Unit 1 Introduction</a:t>
            </a:r>
            <a:endParaRPr lang="en-US" altLang="ko-KR" dirty="0">
              <a:latin typeface="Times New Roman" pitchFamily="18" charset="0"/>
            </a:endParaRPr>
          </a:p>
        </p:txBody>
      </p:sp>
      <p:sp>
        <p:nvSpPr>
          <p:cNvPr id="47108" name="Rectangle 2"/>
          <p:cNvSpPr>
            <a:spLocks noChangeArrowheads="1"/>
          </p:cNvSpPr>
          <p:nvPr/>
        </p:nvSpPr>
        <p:spPr bwMode="auto">
          <a:xfrm>
            <a:off x="382588" y="300038"/>
            <a:ext cx="5764212" cy="1033462"/>
          </a:xfrm>
          <a:prstGeom prst="rect">
            <a:avLst/>
          </a:prstGeom>
          <a:noFill/>
          <a:ln w="9525">
            <a:noFill/>
            <a:miter lim="800000"/>
            <a:headEnd/>
            <a:tailEnd/>
          </a:ln>
        </p:spPr>
        <p:txBody>
          <a:bodyPr anchor="ctr"/>
          <a:lstStyle/>
          <a:p>
            <a:r>
              <a:rPr lang="en-US" altLang="ko-KR" sz="4000" dirty="0">
                <a:solidFill>
                  <a:schemeClr val="accent2"/>
                </a:solidFill>
                <a:latin typeface="Comic Sans MS" pitchFamily="66" charset="0"/>
                <a:ea typeface="굴림" pitchFamily="34" charset="-127"/>
              </a:rPr>
              <a:t>Reference </a:t>
            </a:r>
            <a:r>
              <a:rPr lang="en-US" altLang="ko-KR" sz="4000" dirty="0" smtClean="0">
                <a:solidFill>
                  <a:schemeClr val="accent2"/>
                </a:solidFill>
                <a:latin typeface="Comic Sans MS" pitchFamily="66" charset="0"/>
                <a:ea typeface="굴림" pitchFamily="34" charset="-127"/>
              </a:rPr>
              <a:t>textbook</a:t>
            </a:r>
            <a:endParaRPr lang="en-US" altLang="ko-KR" sz="4000" dirty="0">
              <a:solidFill>
                <a:schemeClr val="accent2"/>
              </a:solidFill>
              <a:latin typeface="Comic Sans MS" pitchFamily="66" charset="0"/>
              <a:ea typeface="굴림" pitchFamily="34" charset="-127"/>
            </a:endParaRPr>
          </a:p>
        </p:txBody>
      </p:sp>
      <p:sp>
        <p:nvSpPr>
          <p:cNvPr id="47109" name="Rectangle 3"/>
          <p:cNvSpPr>
            <a:spLocks noChangeArrowheads="1"/>
          </p:cNvSpPr>
          <p:nvPr/>
        </p:nvSpPr>
        <p:spPr bwMode="auto">
          <a:xfrm>
            <a:off x="180665" y="5034455"/>
            <a:ext cx="4149598" cy="1545021"/>
          </a:xfrm>
          <a:prstGeom prst="rect">
            <a:avLst/>
          </a:prstGeom>
          <a:noFill/>
          <a:ln w="9525">
            <a:noFill/>
            <a:miter lim="800000"/>
            <a:headEnd/>
            <a:tailEnd/>
          </a:ln>
        </p:spPr>
        <p:txBody>
          <a:bodyPr anchor="ctr"/>
          <a:lstStyle/>
          <a:p>
            <a:r>
              <a:rPr lang="en-US" altLang="zh-CN" sz="1800" dirty="0" smtClean="0">
                <a:solidFill>
                  <a:srgbClr val="0070C0"/>
                </a:solidFill>
                <a:latin typeface="+mn-lt"/>
              </a:rPr>
              <a:t>System of systems engineering : innovations for the 21st century / edited by Mo </a:t>
            </a:r>
            <a:r>
              <a:rPr lang="en-US" altLang="zh-CN" sz="1800" dirty="0" err="1" smtClean="0">
                <a:solidFill>
                  <a:srgbClr val="0070C0"/>
                </a:solidFill>
                <a:latin typeface="+mn-lt"/>
              </a:rPr>
              <a:t>Jamshidi</a:t>
            </a:r>
            <a:r>
              <a:rPr lang="en-US" altLang="zh-CN" sz="1800" dirty="0" smtClean="0">
                <a:solidFill>
                  <a:srgbClr val="0070C0"/>
                </a:solidFill>
                <a:latin typeface="+mn-lt"/>
              </a:rPr>
              <a:t>. </a:t>
            </a:r>
          </a:p>
          <a:p>
            <a:r>
              <a:rPr lang="en-US" altLang="zh-CN" sz="1800" dirty="0" smtClean="0">
                <a:solidFill>
                  <a:srgbClr val="0070C0"/>
                </a:solidFill>
                <a:latin typeface="+mn-lt"/>
              </a:rPr>
              <a:t>Copyright </a:t>
            </a:r>
            <a:r>
              <a:rPr lang="en-US" altLang="zh-CN" sz="1800" i="1" dirty="0" smtClean="0">
                <a:solidFill>
                  <a:srgbClr val="0070C0"/>
                </a:solidFill>
                <a:latin typeface="+mn-lt"/>
              </a:rPr>
              <a:t> 2009 by John Wiley &amp; Sons, Inc.</a:t>
            </a:r>
            <a:r>
              <a:rPr lang="en-US" altLang="zh-CN" sz="1800" dirty="0" smtClean="0">
                <a:solidFill>
                  <a:srgbClr val="0070C0"/>
                </a:solidFill>
                <a:latin typeface="+mn-lt"/>
              </a:rPr>
              <a:t> </a:t>
            </a:r>
            <a:r>
              <a:rPr lang="en-US" altLang="ko-KR" sz="1800" dirty="0">
                <a:solidFill>
                  <a:schemeClr val="accent2"/>
                </a:solidFill>
                <a:latin typeface="Comic Sans MS" pitchFamily="66" charset="0"/>
                <a:ea typeface="굴림" pitchFamily="34" charset="-127"/>
              </a:rPr>
              <a:t/>
            </a:r>
            <a:br>
              <a:rPr lang="en-US" altLang="ko-KR" sz="1800" dirty="0">
                <a:solidFill>
                  <a:schemeClr val="accent2"/>
                </a:solidFill>
                <a:latin typeface="Comic Sans MS" pitchFamily="66" charset="0"/>
                <a:ea typeface="굴림" pitchFamily="34" charset="-127"/>
              </a:rPr>
            </a:br>
            <a:endParaRPr lang="en-US" altLang="ko-KR" sz="1800" dirty="0">
              <a:solidFill>
                <a:schemeClr val="accent2"/>
              </a:solidFill>
              <a:latin typeface="Comic Sans MS" pitchFamily="66" charset="0"/>
              <a:ea typeface="굴림" pitchFamily="34" charset="-127"/>
            </a:endParaRPr>
          </a:p>
        </p:txBody>
      </p:sp>
      <p:sp>
        <p:nvSpPr>
          <p:cNvPr id="7" name="日期占位符 6"/>
          <p:cNvSpPr>
            <a:spLocks noGrp="1"/>
          </p:cNvSpPr>
          <p:nvPr>
            <p:ph type="dt" sz="half" idx="10"/>
          </p:nvPr>
        </p:nvSpPr>
        <p:spPr>
          <a:xfrm>
            <a:off x="685800" y="6400800"/>
            <a:ext cx="1905000" cy="273269"/>
          </a:xfrm>
        </p:spPr>
        <p:txBody>
          <a:bodyPr/>
          <a:lstStyle/>
          <a:p>
            <a:pPr>
              <a:defRPr/>
            </a:pPr>
            <a:r>
              <a:rPr lang="en-US" altLang="zh-CN" smtClean="0">
                <a:latin typeface="+mn-lt"/>
              </a:rPr>
              <a:t>Ling Zhou</a:t>
            </a:r>
            <a:endParaRPr lang="ko-KR" altLang="ko-KR" dirty="0">
              <a:latin typeface="+mn-lt"/>
            </a:endParaRPr>
          </a:p>
        </p:txBody>
      </p:sp>
      <p:pic>
        <p:nvPicPr>
          <p:cNvPr id="8" name="图片 7" descr="多主体系统_封面.png"/>
          <p:cNvPicPr>
            <a:picLocks noChangeAspect="1"/>
          </p:cNvPicPr>
          <p:nvPr/>
        </p:nvPicPr>
        <p:blipFill>
          <a:blip r:embed="rId4" cstate="print"/>
          <a:stretch>
            <a:fillRect/>
          </a:stretch>
        </p:blipFill>
        <p:spPr>
          <a:xfrm>
            <a:off x="5615043" y="1429013"/>
            <a:ext cx="2162611" cy="3689525"/>
          </a:xfrm>
          <a:prstGeom prst="rect">
            <a:avLst/>
          </a:prstGeom>
        </p:spPr>
      </p:pic>
      <p:sp>
        <p:nvSpPr>
          <p:cNvPr id="9" name="矩形 8"/>
          <p:cNvSpPr/>
          <p:nvPr/>
        </p:nvSpPr>
        <p:spPr>
          <a:xfrm>
            <a:off x="4913586" y="5276192"/>
            <a:ext cx="3925614" cy="1200329"/>
          </a:xfrm>
          <a:prstGeom prst="rect">
            <a:avLst/>
          </a:prstGeom>
        </p:spPr>
        <p:txBody>
          <a:bodyPr wrap="square">
            <a:spAutoFit/>
          </a:bodyPr>
          <a:lstStyle/>
          <a:p>
            <a:r>
              <a:rPr lang="zh-CN" altLang="en-US" sz="1800" b="1" dirty="0" smtClean="0">
                <a:latin typeface="楷体" pitchFamily="49" charset="-122"/>
                <a:ea typeface="楷体" pitchFamily="49" charset="-122"/>
              </a:rPr>
              <a:t>多主体系统</a:t>
            </a:r>
            <a:r>
              <a:rPr lang="en-US" altLang="zh-CN" sz="1800" b="1" dirty="0" smtClean="0">
                <a:latin typeface="楷体" pitchFamily="49" charset="-122"/>
                <a:ea typeface="楷体" pitchFamily="49" charset="-122"/>
              </a:rPr>
              <a:t>——</a:t>
            </a:r>
            <a:r>
              <a:rPr lang="zh-CN" altLang="en-US" sz="1800" b="1" dirty="0" smtClean="0">
                <a:latin typeface="楷体" pitchFamily="49" charset="-122"/>
                <a:ea typeface="楷体" pitchFamily="49" charset="-122"/>
              </a:rPr>
              <a:t>理论、方法与探索</a:t>
            </a:r>
          </a:p>
          <a:p>
            <a:r>
              <a:rPr lang="zh-CN" altLang="en-US" sz="1800" dirty="0" smtClean="0">
                <a:latin typeface="楷体" pitchFamily="49" charset="-122"/>
                <a:ea typeface="楷体" pitchFamily="49" charset="-122"/>
              </a:rPr>
              <a:t>作者</a:t>
            </a:r>
            <a:r>
              <a:rPr lang="en-US" altLang="zh-CN" sz="1800" dirty="0" smtClean="0">
                <a:latin typeface="楷体" pitchFamily="49" charset="-122"/>
                <a:ea typeface="楷体" pitchFamily="49" charset="-122"/>
              </a:rPr>
              <a:t>:</a:t>
            </a:r>
            <a:r>
              <a:rPr lang="zh-CN" altLang="en-US" sz="1800" dirty="0" smtClean="0">
                <a:latin typeface="楷体" pitchFamily="49" charset="-122"/>
                <a:ea typeface="楷体" pitchFamily="49" charset="-122"/>
              </a:rPr>
              <a:t>张军　</a:t>
            </a:r>
            <a:endParaRPr lang="en-US" altLang="zh-CN" sz="1800" dirty="0" smtClean="0">
              <a:latin typeface="楷体" pitchFamily="49" charset="-122"/>
              <a:ea typeface="楷体" pitchFamily="49" charset="-122"/>
            </a:endParaRPr>
          </a:p>
          <a:p>
            <a:r>
              <a:rPr lang="zh-CN" altLang="en-US" sz="1800" dirty="0" smtClean="0">
                <a:latin typeface="楷体" pitchFamily="49" charset="-122"/>
                <a:ea typeface="楷体" pitchFamily="49" charset="-122"/>
              </a:rPr>
              <a:t>著出版社</a:t>
            </a:r>
            <a:r>
              <a:rPr lang="en-US" altLang="zh-CN" sz="1800" dirty="0" smtClean="0">
                <a:latin typeface="楷体" pitchFamily="49" charset="-122"/>
                <a:ea typeface="楷体" pitchFamily="49" charset="-122"/>
              </a:rPr>
              <a:t>:</a:t>
            </a:r>
            <a:r>
              <a:rPr lang="zh-CN" altLang="en-US" sz="1800" dirty="0" smtClean="0">
                <a:latin typeface="楷体" pitchFamily="49" charset="-122"/>
                <a:ea typeface="楷体" pitchFamily="49" charset="-122"/>
              </a:rPr>
              <a:t>首都经济贸易大学出版社</a:t>
            </a:r>
            <a:endParaRPr lang="en-US" altLang="zh-CN" sz="1800" dirty="0" smtClean="0">
              <a:latin typeface="楷体" pitchFamily="49" charset="-122"/>
              <a:ea typeface="楷体" pitchFamily="49" charset="-122"/>
            </a:endParaRPr>
          </a:p>
          <a:p>
            <a:r>
              <a:rPr lang="zh-CN" altLang="en-US" sz="1800" dirty="0" smtClean="0">
                <a:latin typeface="楷体" pitchFamily="49" charset="-122"/>
                <a:ea typeface="楷体" pitchFamily="49" charset="-122"/>
              </a:rPr>
              <a:t>出版时间</a:t>
            </a:r>
            <a:r>
              <a:rPr lang="en-US" altLang="zh-CN" sz="1800" dirty="0" smtClean="0">
                <a:latin typeface="楷体" pitchFamily="49" charset="-122"/>
                <a:ea typeface="楷体" pitchFamily="49" charset="-122"/>
              </a:rPr>
              <a:t>:2013</a:t>
            </a:r>
            <a:r>
              <a:rPr lang="zh-CN" altLang="en-US" sz="1800" dirty="0" smtClean="0">
                <a:latin typeface="楷体" pitchFamily="49" charset="-122"/>
                <a:ea typeface="楷体" pitchFamily="49" charset="-122"/>
              </a:rPr>
              <a:t>年</a:t>
            </a:r>
            <a:r>
              <a:rPr lang="en-US" altLang="zh-CN" sz="1800" dirty="0" smtClean="0">
                <a:latin typeface="楷体" pitchFamily="49" charset="-122"/>
                <a:ea typeface="楷体" pitchFamily="49" charset="-122"/>
              </a:rPr>
              <a:t>05</a:t>
            </a:r>
            <a:r>
              <a:rPr lang="zh-CN" altLang="en-US" sz="1800" dirty="0" smtClean="0">
                <a:latin typeface="楷体" pitchFamily="49" charset="-122"/>
                <a:ea typeface="楷体" pitchFamily="49" charset="-122"/>
              </a:rPr>
              <a:t>月</a:t>
            </a:r>
            <a:endParaRPr lang="zh-CN" altLang="en-US" sz="1800" dirty="0">
              <a:latin typeface="楷体" pitchFamily="49" charset="-122"/>
              <a:ea typeface="楷体" pitchFamily="49" charset="-122"/>
            </a:endParaRPr>
          </a:p>
        </p:txBody>
      </p:sp>
      <p:sp>
        <p:nvSpPr>
          <p:cNvPr id="12" name="灯片编号占位符 11"/>
          <p:cNvSpPr>
            <a:spLocks noGrp="1"/>
          </p:cNvSpPr>
          <p:nvPr>
            <p:ph type="sldNum" sz="quarter" idx="12"/>
          </p:nvPr>
        </p:nvSpPr>
        <p:spPr/>
        <p:txBody>
          <a:bodyPr/>
          <a:lstStyle/>
          <a:p>
            <a:pPr>
              <a:defRPr/>
            </a:pPr>
            <a:fld id="{6961AF3F-357B-4795-BA10-F3CC5EC85656}" type="slidenum">
              <a:rPr lang="en-US" altLang="ko-KR" smtClean="0"/>
              <a:pPr>
                <a:defRPr/>
              </a:pPr>
              <a:t>2</a:t>
            </a:fld>
            <a:r>
              <a:rPr lang="en-US" altLang="ko-KR" smtClean="0"/>
              <a:t>/50</a:t>
            </a:r>
            <a:endParaRPr lang="en-US" altLang="ko-KR" dirty="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Theoretical problems</a:t>
            </a:r>
            <a:endParaRPr lang="zh-CN" altLang="en-US" dirty="0"/>
          </a:p>
        </p:txBody>
      </p:sp>
      <p:sp>
        <p:nvSpPr>
          <p:cNvPr id="3" name="内容占位符 2"/>
          <p:cNvSpPr>
            <a:spLocks noGrp="1"/>
          </p:cNvSpPr>
          <p:nvPr>
            <p:ph idx="1"/>
          </p:nvPr>
        </p:nvSpPr>
        <p:spPr>
          <a:xfrm>
            <a:off x="533400" y="1345323"/>
            <a:ext cx="7772400" cy="5202621"/>
          </a:xfrm>
        </p:spPr>
        <p:txBody>
          <a:bodyPr/>
          <a:lstStyle/>
          <a:p>
            <a:r>
              <a:rPr lang="en-US" altLang="zh-CN" dirty="0" err="1" smtClean="0"/>
              <a:t>SoS</a:t>
            </a:r>
            <a:r>
              <a:rPr lang="en-US" altLang="zh-CN" dirty="0" smtClean="0"/>
              <a:t> continuum</a:t>
            </a:r>
          </a:p>
          <a:p>
            <a:r>
              <a:rPr lang="en-US" altLang="zh-CN" dirty="0" smtClean="0"/>
              <a:t>Open systems approach to system of systems engineering</a:t>
            </a:r>
            <a:r>
              <a:rPr lang="zh-CN" altLang="en-US" dirty="0" smtClean="0"/>
              <a:t> </a:t>
            </a:r>
            <a:r>
              <a:rPr lang="en-US" altLang="zh-CN" dirty="0" smtClean="0"/>
              <a:t>(</a:t>
            </a:r>
            <a:r>
              <a:rPr lang="en-US" altLang="zh-CN" dirty="0" err="1" smtClean="0"/>
              <a:t>SoSE</a:t>
            </a:r>
            <a:r>
              <a:rPr lang="en-US" altLang="zh-CN" dirty="0" smtClean="0"/>
              <a:t>)</a:t>
            </a:r>
          </a:p>
          <a:p>
            <a:r>
              <a:rPr lang="en-US" altLang="zh-CN" dirty="0" smtClean="0"/>
              <a:t>Engineering of </a:t>
            </a:r>
            <a:r>
              <a:rPr lang="en-US" altLang="zh-CN" dirty="0" err="1" smtClean="0"/>
              <a:t>SoS</a:t>
            </a:r>
            <a:endParaRPr lang="en-US" altLang="zh-CN" dirty="0" smtClean="0"/>
          </a:p>
          <a:p>
            <a:r>
              <a:rPr lang="en-US" altLang="zh-CN" dirty="0" smtClean="0"/>
              <a:t>Standards of </a:t>
            </a:r>
            <a:r>
              <a:rPr lang="en-US" altLang="zh-CN" dirty="0" err="1" smtClean="0"/>
              <a:t>SoS</a:t>
            </a:r>
            <a:endParaRPr lang="en-US" altLang="zh-CN" dirty="0" smtClean="0"/>
          </a:p>
          <a:p>
            <a:r>
              <a:rPr lang="en-US" altLang="zh-CN" dirty="0" err="1" smtClean="0"/>
              <a:t>SoS</a:t>
            </a:r>
            <a:r>
              <a:rPr lang="en-US" altLang="zh-CN" dirty="0" smtClean="0"/>
              <a:t> architectures</a:t>
            </a:r>
          </a:p>
          <a:p>
            <a:r>
              <a:rPr lang="en-US" altLang="zh-CN" dirty="0" err="1" smtClean="0"/>
              <a:t>SoS</a:t>
            </a:r>
            <a:r>
              <a:rPr lang="en-US" altLang="zh-CN" dirty="0" smtClean="0"/>
              <a:t> simulation</a:t>
            </a:r>
          </a:p>
          <a:p>
            <a:r>
              <a:rPr lang="en-US" altLang="zh-CN" dirty="0" err="1" smtClean="0"/>
              <a:t>SoS</a:t>
            </a:r>
            <a:r>
              <a:rPr lang="en-US" altLang="zh-CN" dirty="0" smtClean="0"/>
              <a:t> integration</a:t>
            </a:r>
          </a:p>
          <a:p>
            <a:r>
              <a:rPr lang="en-US" altLang="zh-CN" dirty="0" smtClean="0"/>
              <a:t>Emergence in </a:t>
            </a:r>
            <a:r>
              <a:rPr lang="en-US" altLang="zh-CN" dirty="0" err="1" smtClean="0"/>
              <a:t>SoS</a:t>
            </a:r>
            <a:endParaRPr lang="en-US" altLang="zh-CN" dirty="0" smtClean="0"/>
          </a:p>
          <a:p>
            <a:r>
              <a:rPr lang="en-US" altLang="zh-CN" dirty="0" err="1" smtClean="0"/>
              <a:t>SoS</a:t>
            </a:r>
            <a:r>
              <a:rPr lang="en-US" altLang="zh-CN" dirty="0" smtClean="0"/>
              <a:t> management</a:t>
            </a:r>
          </a:p>
          <a:p>
            <a:endParaRPr lang="en-US" altLang="zh-CN" dirty="0" smtClean="0"/>
          </a:p>
          <a:p>
            <a:endParaRPr lang="zh-CN" altLang="en-US" dirty="0"/>
          </a:p>
        </p:txBody>
      </p:sp>
      <p:pic>
        <p:nvPicPr>
          <p:cNvPr id="18434" name="Picture 2" descr="http://cdn.www.duarte.com/wp-content/uploads/2008/11/thumbnail.jpg"/>
          <p:cNvPicPr>
            <a:picLocks noChangeAspect="1" noChangeArrowheads="1"/>
          </p:cNvPicPr>
          <p:nvPr/>
        </p:nvPicPr>
        <p:blipFill>
          <a:blip r:embed="rId2" cstate="print"/>
          <a:srcRect/>
          <a:stretch>
            <a:fillRect/>
          </a:stretch>
        </p:blipFill>
        <p:spPr bwMode="auto">
          <a:xfrm>
            <a:off x="5835647" y="2456688"/>
            <a:ext cx="2957779" cy="352105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20</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pic>
        <p:nvPicPr>
          <p:cNvPr id="2058" name="Picture 10" descr="c:\users\lenovo\appdata\roaming\360se6\User Data\temp\t0186b2974b1bf7b4ad.jpg"/>
          <p:cNvPicPr>
            <a:picLocks noChangeAspect="1" noChangeArrowheads="1"/>
          </p:cNvPicPr>
          <p:nvPr/>
        </p:nvPicPr>
        <p:blipFill>
          <a:blip r:embed="rId3" cstate="print"/>
          <a:srcRect/>
          <a:stretch>
            <a:fillRect/>
          </a:stretch>
        </p:blipFill>
        <p:spPr bwMode="auto">
          <a:xfrm>
            <a:off x="0" y="5055480"/>
            <a:ext cx="3514725" cy="2286001"/>
          </a:xfrm>
          <a:prstGeom prst="rect">
            <a:avLst/>
          </a:prstGeom>
          <a:noFill/>
        </p:spPr>
      </p:pic>
      <p:sp>
        <p:nvSpPr>
          <p:cNvPr id="22"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dirty="0">
              <a:latin typeface="Times New Roman" pitchFamily="18" charset="0"/>
            </a:endParaRPr>
          </a:p>
        </p:txBody>
      </p:sp>
      <p:pic>
        <p:nvPicPr>
          <p:cNvPr id="2066" name="Picture 18" descr="ENERGY MANAGEMENT 3.0- WHERE THE FUTURE IS TAKING US"/>
          <p:cNvPicPr>
            <a:picLocks noChangeAspect="1" noChangeArrowheads="1"/>
          </p:cNvPicPr>
          <p:nvPr/>
        </p:nvPicPr>
        <p:blipFill>
          <a:blip r:embed="rId4" cstate="print"/>
          <a:srcRect/>
          <a:stretch>
            <a:fillRect/>
          </a:stretch>
        </p:blipFill>
        <p:spPr bwMode="auto">
          <a:xfrm>
            <a:off x="7505700" y="5673017"/>
            <a:ext cx="1638300" cy="1266825"/>
          </a:xfrm>
          <a:prstGeom prst="rect">
            <a:avLst/>
          </a:prstGeom>
          <a:noFill/>
        </p:spPr>
      </p:pic>
      <p:sp>
        <p:nvSpPr>
          <p:cNvPr id="27" name="矩形 26"/>
          <p:cNvSpPr/>
          <p:nvPr/>
        </p:nvSpPr>
        <p:spPr>
          <a:xfrm>
            <a:off x="7411376" y="5668103"/>
            <a:ext cx="1795684" cy="400110"/>
          </a:xfrm>
          <a:prstGeom prst="rect">
            <a:avLst/>
          </a:prstGeom>
        </p:spPr>
        <p:txBody>
          <a:bodyPr wrap="none">
            <a:spAutoFit/>
          </a:bodyPr>
          <a:lstStyle/>
          <a:p>
            <a:r>
              <a:rPr lang="en-US" altLang="zh-CN" sz="2000" dirty="0" smtClean="0">
                <a:solidFill>
                  <a:schemeClr val="bg1"/>
                </a:solidFill>
                <a:latin typeface="+mn-lt"/>
              </a:rPr>
              <a:t>Human colony</a:t>
            </a:r>
            <a:endParaRPr lang="zh-CN" altLang="en-US" sz="2000" dirty="0">
              <a:solidFill>
                <a:schemeClr val="bg1"/>
              </a:solidFill>
              <a:latin typeface="+mn-lt"/>
            </a:endParaRPr>
          </a:p>
        </p:txBody>
      </p:sp>
      <p:sp>
        <p:nvSpPr>
          <p:cNvPr id="2" name="标题 1"/>
          <p:cNvSpPr>
            <a:spLocks noGrp="1"/>
          </p:cNvSpPr>
          <p:nvPr>
            <p:ph type="title"/>
          </p:nvPr>
        </p:nvSpPr>
        <p:spPr>
          <a:xfrm>
            <a:off x="533400" y="176050"/>
            <a:ext cx="7772400" cy="811924"/>
          </a:xfrm>
        </p:spPr>
        <p:txBody>
          <a:bodyPr/>
          <a:lstStyle/>
          <a:p>
            <a:r>
              <a:rPr lang="en-US" altLang="zh-CN" dirty="0" err="1" smtClean="0"/>
              <a:t>SoS</a:t>
            </a:r>
            <a:r>
              <a:rPr lang="en-US" altLang="zh-CN" dirty="0" smtClean="0"/>
              <a:t> continuum</a:t>
            </a:r>
            <a:endParaRPr lang="zh-CN" altLang="en-US" dirty="0"/>
          </a:p>
        </p:txBody>
      </p:sp>
      <p:sp>
        <p:nvSpPr>
          <p:cNvPr id="12" name="矩形 11"/>
          <p:cNvSpPr/>
          <p:nvPr/>
        </p:nvSpPr>
        <p:spPr bwMode="auto">
          <a:xfrm>
            <a:off x="0" y="2963922"/>
            <a:ext cx="9144000" cy="378372"/>
          </a:xfrm>
          <a:prstGeom prst="rect">
            <a:avLst/>
          </a:prstGeom>
          <a:gradFill flip="none" rotWithShape="1">
            <a:gsLst>
              <a:gs pos="0">
                <a:srgbClr val="FF3399"/>
              </a:gs>
              <a:gs pos="25000">
                <a:srgbClr val="FF6633"/>
              </a:gs>
              <a:gs pos="50000">
                <a:srgbClr val="FFFF00"/>
              </a:gs>
              <a:gs pos="75000">
                <a:srgbClr val="01A78F"/>
              </a:gs>
              <a:gs pos="100000">
                <a:srgbClr val="3366FF"/>
              </a:gs>
            </a:gsLst>
            <a:lin ang="10800000" scaled="1"/>
            <a:tileRect/>
          </a:gra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3" name="矩形 12"/>
          <p:cNvSpPr/>
          <p:nvPr/>
        </p:nvSpPr>
        <p:spPr>
          <a:xfrm>
            <a:off x="236485" y="1114101"/>
            <a:ext cx="3263460" cy="1938992"/>
          </a:xfrm>
          <a:prstGeom prst="rect">
            <a:avLst/>
          </a:prstGeom>
        </p:spPr>
        <p:txBody>
          <a:bodyPr wrap="square">
            <a:spAutoFit/>
          </a:bodyPr>
          <a:lstStyle/>
          <a:p>
            <a:r>
              <a:rPr lang="en-US" altLang="zh-CN" sz="2000" dirty="0" smtClean="0">
                <a:latin typeface="+mn-lt"/>
              </a:rPr>
              <a:t>ad-hoc</a:t>
            </a:r>
          </a:p>
          <a:p>
            <a:r>
              <a:rPr lang="en-US" altLang="zh-CN" sz="2000" dirty="0" smtClean="0">
                <a:latin typeface="+mn-lt"/>
              </a:rPr>
              <a:t>short-lived </a:t>
            </a:r>
          </a:p>
          <a:p>
            <a:r>
              <a:rPr lang="en-US" altLang="zh-CN" sz="2000" dirty="0" smtClean="0">
                <a:solidFill>
                  <a:srgbClr val="0070C0"/>
                </a:solidFill>
                <a:latin typeface="+mn-lt"/>
              </a:rPr>
              <a:t>simple</a:t>
            </a:r>
            <a:r>
              <a:rPr lang="en-US" altLang="zh-CN" sz="2000" dirty="0" smtClean="0">
                <a:latin typeface="+mn-lt"/>
              </a:rPr>
              <a:t> </a:t>
            </a:r>
            <a:r>
              <a:rPr lang="en-US" altLang="zh-CN" sz="2000" dirty="0" err="1" smtClean="0">
                <a:latin typeface="+mn-lt"/>
              </a:rPr>
              <a:t>SoS</a:t>
            </a:r>
            <a:endParaRPr lang="en-US" altLang="zh-CN" sz="2000" dirty="0" smtClean="0">
              <a:latin typeface="+mn-lt"/>
            </a:endParaRPr>
          </a:p>
          <a:p>
            <a:r>
              <a:rPr lang="en-US" altLang="zh-CN" sz="2000" dirty="0" smtClean="0">
                <a:latin typeface="+mn-lt"/>
              </a:rPr>
              <a:t>e.g., military operations and less sophisticated biotic systems</a:t>
            </a:r>
            <a:endParaRPr lang="zh-CN" altLang="en-US" sz="2000" dirty="0">
              <a:latin typeface="+mn-lt"/>
            </a:endParaRPr>
          </a:p>
        </p:txBody>
      </p:sp>
      <p:sp>
        <p:nvSpPr>
          <p:cNvPr id="14" name="矩形 13"/>
          <p:cNvSpPr/>
          <p:nvPr/>
        </p:nvSpPr>
        <p:spPr>
          <a:xfrm>
            <a:off x="6201103" y="1103590"/>
            <a:ext cx="2806262" cy="1938992"/>
          </a:xfrm>
          <a:prstGeom prst="rect">
            <a:avLst/>
          </a:prstGeom>
        </p:spPr>
        <p:txBody>
          <a:bodyPr wrap="square">
            <a:spAutoFit/>
          </a:bodyPr>
          <a:lstStyle/>
          <a:p>
            <a:pPr algn="r"/>
            <a:r>
              <a:rPr lang="en-US" altLang="zh-CN" sz="2000" dirty="0" smtClean="0">
                <a:latin typeface="+mn-lt"/>
              </a:rPr>
              <a:t>evolving</a:t>
            </a:r>
          </a:p>
          <a:p>
            <a:pPr algn="r"/>
            <a:r>
              <a:rPr lang="en-US" altLang="zh-CN" sz="2000" dirty="0" smtClean="0">
                <a:latin typeface="+mn-lt"/>
              </a:rPr>
              <a:t>long-lasting</a:t>
            </a:r>
          </a:p>
          <a:p>
            <a:pPr algn="r"/>
            <a:r>
              <a:rPr lang="en-US" altLang="zh-CN" sz="2000" dirty="0" smtClean="0">
                <a:solidFill>
                  <a:srgbClr val="0070C0"/>
                </a:solidFill>
                <a:latin typeface="+mn-lt"/>
              </a:rPr>
              <a:t>complex</a:t>
            </a:r>
            <a:r>
              <a:rPr lang="en-US" altLang="zh-CN" sz="2000" dirty="0" smtClean="0">
                <a:latin typeface="+mn-lt"/>
              </a:rPr>
              <a:t> </a:t>
            </a:r>
            <a:r>
              <a:rPr lang="en-US" altLang="zh-CN" sz="2000" dirty="0" err="1" smtClean="0">
                <a:latin typeface="+mn-lt"/>
              </a:rPr>
              <a:t>SoS</a:t>
            </a:r>
            <a:endParaRPr lang="en-US" altLang="zh-CN" sz="2000" dirty="0" smtClean="0">
              <a:latin typeface="+mn-lt"/>
            </a:endParaRPr>
          </a:p>
          <a:p>
            <a:pPr algn="r"/>
            <a:r>
              <a:rPr lang="en-US" altLang="zh-CN" sz="2000" dirty="0" smtClean="0">
                <a:latin typeface="+mn-lt"/>
              </a:rPr>
              <a:t>e.g., galactic and </a:t>
            </a:r>
          </a:p>
          <a:p>
            <a:pPr algn="r"/>
            <a:r>
              <a:rPr lang="en-US" altLang="zh-CN" sz="2000" dirty="0" smtClean="0">
                <a:latin typeface="+mn-lt"/>
              </a:rPr>
              <a:t>more sophisticated biotic systems</a:t>
            </a:r>
            <a:endParaRPr lang="zh-CN" altLang="en-US" sz="2000" dirty="0">
              <a:latin typeface="+mn-lt"/>
            </a:endParaRPr>
          </a:p>
        </p:txBody>
      </p:sp>
      <p:pic>
        <p:nvPicPr>
          <p:cNvPr id="2050" name="Picture 2" descr="http://media.web.britannica.com/eb-media/16/103816-004-A90833A0.gif"/>
          <p:cNvPicPr>
            <a:picLocks noChangeAspect="1" noChangeArrowheads="1"/>
          </p:cNvPicPr>
          <p:nvPr/>
        </p:nvPicPr>
        <p:blipFill>
          <a:blip r:embed="rId5" cstate="print"/>
          <a:srcRect/>
          <a:stretch>
            <a:fillRect/>
          </a:stretch>
        </p:blipFill>
        <p:spPr bwMode="auto">
          <a:xfrm>
            <a:off x="1713186" y="3375631"/>
            <a:ext cx="2757488" cy="1690360"/>
          </a:xfrm>
          <a:prstGeom prst="rect">
            <a:avLst/>
          </a:prstGeom>
          <a:noFill/>
        </p:spPr>
      </p:pic>
      <p:pic>
        <p:nvPicPr>
          <p:cNvPr id="2054" name="Picture 6" descr="B7_gut-bacteria"/>
          <p:cNvPicPr>
            <a:picLocks noChangeAspect="1" noChangeArrowheads="1"/>
          </p:cNvPicPr>
          <p:nvPr/>
        </p:nvPicPr>
        <p:blipFill>
          <a:blip r:embed="rId6" cstate="print"/>
          <a:srcRect/>
          <a:stretch>
            <a:fillRect/>
          </a:stretch>
        </p:blipFill>
        <p:spPr bwMode="auto">
          <a:xfrm>
            <a:off x="0" y="3358061"/>
            <a:ext cx="1714500" cy="1714500"/>
          </a:xfrm>
          <a:prstGeom prst="rect">
            <a:avLst/>
          </a:prstGeom>
          <a:noFill/>
        </p:spPr>
      </p:pic>
      <p:pic>
        <p:nvPicPr>
          <p:cNvPr id="2056" name="Picture 8" descr="http://guysfromandromeda.com/wp-content/uploads/2012/07/Galaxy-background.jpg"/>
          <p:cNvPicPr>
            <a:picLocks noChangeAspect="1" noChangeArrowheads="1"/>
          </p:cNvPicPr>
          <p:nvPr/>
        </p:nvPicPr>
        <p:blipFill>
          <a:blip r:embed="rId7" cstate="print"/>
          <a:srcRect/>
          <a:stretch>
            <a:fillRect/>
          </a:stretch>
        </p:blipFill>
        <p:spPr bwMode="auto">
          <a:xfrm>
            <a:off x="7315200" y="3380395"/>
            <a:ext cx="1828800" cy="1135380"/>
          </a:xfrm>
          <a:prstGeom prst="rect">
            <a:avLst/>
          </a:prstGeom>
          <a:noFill/>
        </p:spPr>
      </p:pic>
      <p:sp>
        <p:nvSpPr>
          <p:cNvPr id="18" name="矩形 17"/>
          <p:cNvSpPr/>
          <p:nvPr/>
        </p:nvSpPr>
        <p:spPr>
          <a:xfrm>
            <a:off x="0" y="3387358"/>
            <a:ext cx="1188146" cy="400110"/>
          </a:xfrm>
          <a:prstGeom prst="rect">
            <a:avLst/>
          </a:prstGeom>
        </p:spPr>
        <p:txBody>
          <a:bodyPr wrap="none">
            <a:spAutoFit/>
          </a:bodyPr>
          <a:lstStyle/>
          <a:p>
            <a:r>
              <a:rPr lang="en-US" altLang="zh-CN" sz="2000" dirty="0" smtClean="0">
                <a:solidFill>
                  <a:schemeClr val="bg1"/>
                </a:solidFill>
                <a:latin typeface="+mn-lt"/>
              </a:rPr>
              <a:t>bacteria</a:t>
            </a:r>
            <a:endParaRPr lang="zh-CN" altLang="en-US" sz="2000" dirty="0">
              <a:solidFill>
                <a:schemeClr val="bg1"/>
              </a:solidFill>
              <a:latin typeface="+mn-lt"/>
            </a:endParaRPr>
          </a:p>
        </p:txBody>
      </p:sp>
      <p:sp>
        <p:nvSpPr>
          <p:cNvPr id="19" name="矩形 18"/>
          <p:cNvSpPr/>
          <p:nvPr/>
        </p:nvSpPr>
        <p:spPr>
          <a:xfrm>
            <a:off x="2788618" y="4651621"/>
            <a:ext cx="1669047" cy="400110"/>
          </a:xfrm>
          <a:prstGeom prst="rect">
            <a:avLst/>
          </a:prstGeom>
        </p:spPr>
        <p:txBody>
          <a:bodyPr wrap="none">
            <a:spAutoFit/>
          </a:bodyPr>
          <a:lstStyle/>
          <a:p>
            <a:r>
              <a:rPr lang="en-US" altLang="zh-CN" sz="2000" dirty="0" smtClean="0">
                <a:latin typeface="+mn-lt"/>
              </a:rPr>
              <a:t> ant colonies</a:t>
            </a:r>
            <a:endParaRPr lang="zh-CN" altLang="en-US" sz="2000" dirty="0">
              <a:latin typeface="+mn-lt"/>
            </a:endParaRPr>
          </a:p>
        </p:txBody>
      </p:sp>
      <p:pic>
        <p:nvPicPr>
          <p:cNvPr id="2062" name="Picture 14" descr="https://myweb.rollins.edu/jsiry/Hydrocycle.jpg"/>
          <p:cNvPicPr>
            <a:picLocks noChangeAspect="1" noChangeArrowheads="1"/>
          </p:cNvPicPr>
          <p:nvPr/>
        </p:nvPicPr>
        <p:blipFill>
          <a:blip r:embed="rId8" cstate="print"/>
          <a:srcRect/>
          <a:stretch>
            <a:fillRect/>
          </a:stretch>
        </p:blipFill>
        <p:spPr bwMode="auto">
          <a:xfrm>
            <a:off x="6888480" y="4527444"/>
            <a:ext cx="2255520" cy="1158240"/>
          </a:xfrm>
          <a:prstGeom prst="rect">
            <a:avLst/>
          </a:prstGeom>
          <a:noFill/>
        </p:spPr>
      </p:pic>
      <p:sp>
        <p:nvSpPr>
          <p:cNvPr id="23" name="矩形 22"/>
          <p:cNvSpPr/>
          <p:nvPr/>
        </p:nvSpPr>
        <p:spPr>
          <a:xfrm>
            <a:off x="7708992" y="5289730"/>
            <a:ext cx="1435008" cy="400110"/>
          </a:xfrm>
          <a:prstGeom prst="rect">
            <a:avLst/>
          </a:prstGeom>
        </p:spPr>
        <p:txBody>
          <a:bodyPr wrap="none">
            <a:spAutoFit/>
          </a:bodyPr>
          <a:lstStyle/>
          <a:p>
            <a:r>
              <a:rPr lang="en-US" altLang="zh-CN" sz="2000" dirty="0" smtClean="0">
                <a:solidFill>
                  <a:schemeClr val="bg1"/>
                </a:solidFill>
                <a:latin typeface="+mn-lt"/>
              </a:rPr>
              <a:t>ecosystem</a:t>
            </a:r>
            <a:endParaRPr lang="zh-CN" altLang="en-US" sz="2000" dirty="0">
              <a:solidFill>
                <a:schemeClr val="bg1"/>
              </a:solidFill>
              <a:latin typeface="+mn-lt"/>
            </a:endParaRPr>
          </a:p>
        </p:txBody>
      </p:sp>
      <p:sp>
        <p:nvSpPr>
          <p:cNvPr id="24" name="矩形 23"/>
          <p:cNvSpPr/>
          <p:nvPr/>
        </p:nvSpPr>
        <p:spPr>
          <a:xfrm>
            <a:off x="8205923" y="4112572"/>
            <a:ext cx="938077" cy="400110"/>
          </a:xfrm>
          <a:prstGeom prst="rect">
            <a:avLst/>
          </a:prstGeom>
        </p:spPr>
        <p:txBody>
          <a:bodyPr wrap="none">
            <a:spAutoFit/>
          </a:bodyPr>
          <a:lstStyle/>
          <a:p>
            <a:r>
              <a:rPr lang="en-US" altLang="zh-CN" sz="2000" dirty="0" smtClean="0">
                <a:solidFill>
                  <a:schemeClr val="bg1"/>
                </a:solidFill>
                <a:latin typeface="+mn-lt"/>
              </a:rPr>
              <a:t>galaxy</a:t>
            </a:r>
            <a:endParaRPr lang="zh-CN" altLang="en-US" sz="2000" dirty="0">
              <a:solidFill>
                <a:schemeClr val="bg1"/>
              </a:solidFill>
              <a:latin typeface="+mn-lt"/>
            </a:endParaRPr>
          </a:p>
        </p:txBody>
      </p:sp>
      <p:sp>
        <p:nvSpPr>
          <p:cNvPr id="26" name="灯片编号占位符 25"/>
          <p:cNvSpPr>
            <a:spLocks noGrp="1"/>
          </p:cNvSpPr>
          <p:nvPr>
            <p:ph type="sldNum" sz="quarter" idx="4"/>
          </p:nvPr>
        </p:nvSpPr>
        <p:spPr/>
        <p:txBody>
          <a:bodyPr/>
          <a:lstStyle/>
          <a:p>
            <a:pPr>
              <a:defRPr/>
            </a:pPr>
            <a:fld id="{6961AF3F-357B-4795-BA10-F3CC5EC85656}" type="slidenum">
              <a:rPr lang="en-US" altLang="ko-KR" smtClean="0"/>
              <a:pPr>
                <a:defRPr/>
              </a:pPr>
              <a:t>21</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Neuron Interneuron clip art"/>
          <p:cNvPicPr>
            <a:picLocks noChangeAspect="1" noChangeArrowheads="1"/>
          </p:cNvPicPr>
          <p:nvPr/>
        </p:nvPicPr>
        <p:blipFill>
          <a:blip r:embed="rId3" cstate="print"/>
          <a:srcRect/>
          <a:stretch>
            <a:fillRect/>
          </a:stretch>
        </p:blipFill>
        <p:spPr bwMode="auto">
          <a:xfrm>
            <a:off x="7119937" y="4921470"/>
            <a:ext cx="2024063" cy="1514475"/>
          </a:xfrm>
          <a:prstGeom prst="rect">
            <a:avLst/>
          </a:prstGeom>
          <a:noFill/>
        </p:spPr>
      </p:pic>
      <p:sp>
        <p:nvSpPr>
          <p:cNvPr id="2" name="标题 1"/>
          <p:cNvSpPr>
            <a:spLocks noGrp="1"/>
          </p:cNvSpPr>
          <p:nvPr>
            <p:ph type="title"/>
          </p:nvPr>
        </p:nvSpPr>
        <p:spPr/>
        <p:txBody>
          <a:bodyPr/>
          <a:lstStyle/>
          <a:p>
            <a:r>
              <a:rPr lang="en-US" altLang="zh-CN" sz="3200" dirty="0" smtClean="0"/>
              <a:t>Open systems approach to </a:t>
            </a:r>
            <a:r>
              <a:rPr lang="en-US" altLang="zh-CN" sz="3200" dirty="0" err="1" smtClean="0"/>
              <a:t>SoSE</a:t>
            </a:r>
            <a:endParaRPr lang="zh-CN" altLang="en-US" sz="3200" dirty="0"/>
          </a:p>
        </p:txBody>
      </p:sp>
      <p:sp>
        <p:nvSpPr>
          <p:cNvPr id="3" name="内容占位符 2"/>
          <p:cNvSpPr>
            <a:spLocks noGrp="1"/>
          </p:cNvSpPr>
          <p:nvPr>
            <p:ph idx="1"/>
          </p:nvPr>
        </p:nvSpPr>
        <p:spPr>
          <a:xfrm>
            <a:off x="304801" y="1600200"/>
            <a:ext cx="8429296" cy="4648200"/>
          </a:xfrm>
        </p:spPr>
        <p:txBody>
          <a:bodyPr/>
          <a:lstStyle/>
          <a:p>
            <a:pPr>
              <a:spcBef>
                <a:spcPts val="1200"/>
              </a:spcBef>
            </a:pPr>
            <a:r>
              <a:rPr lang="en-US" altLang="zh-CN" sz="2400" dirty="0" smtClean="0"/>
              <a:t>The engineering approaches utilized by </a:t>
            </a:r>
            <a:r>
              <a:rPr lang="en-US" altLang="zh-CN" sz="2400" u="sng" dirty="0" smtClean="0">
                <a:solidFill>
                  <a:srgbClr val="0070C0"/>
                </a:solidFill>
              </a:rPr>
              <a:t>galactic </a:t>
            </a:r>
            <a:r>
              <a:rPr lang="en-US" altLang="zh-CN" sz="2400" u="sng" dirty="0" err="1" smtClean="0">
                <a:solidFill>
                  <a:srgbClr val="0070C0"/>
                </a:solidFill>
              </a:rPr>
              <a:t>SoS</a:t>
            </a:r>
            <a:r>
              <a:rPr lang="en-US" altLang="zh-CN" sz="2400" u="sng" dirty="0" smtClean="0">
                <a:solidFill>
                  <a:srgbClr val="0070C0"/>
                </a:solidFill>
              </a:rPr>
              <a:t> </a:t>
            </a:r>
            <a:r>
              <a:rPr lang="en-US" altLang="zh-CN" sz="2400" dirty="0" smtClean="0"/>
              <a:t>are at best </a:t>
            </a:r>
            <a:r>
              <a:rPr lang="en-US" altLang="zh-CN" sz="2400" u="sng" dirty="0" smtClean="0"/>
              <a:t>unknown</a:t>
            </a:r>
            <a:r>
              <a:rPr lang="en-US" altLang="zh-CN" sz="2400" dirty="0" smtClean="0"/>
              <a:t> and perhaps forever inconceivable.</a:t>
            </a:r>
          </a:p>
          <a:p>
            <a:pPr>
              <a:spcBef>
                <a:spcPts val="1200"/>
              </a:spcBef>
            </a:pPr>
            <a:r>
              <a:rPr lang="en-US" altLang="zh-CN" sz="2400" u="sng" dirty="0" smtClean="0">
                <a:solidFill>
                  <a:srgbClr val="0070C0"/>
                </a:solidFill>
              </a:rPr>
              <a:t>Biotic </a:t>
            </a:r>
            <a:r>
              <a:rPr lang="en-US" altLang="zh-CN" sz="2400" u="sng" dirty="0" err="1" smtClean="0">
                <a:solidFill>
                  <a:srgbClr val="0070C0"/>
                </a:solidFill>
              </a:rPr>
              <a:t>SoS</a:t>
            </a:r>
            <a:r>
              <a:rPr lang="en-US" altLang="zh-CN" sz="2400" dirty="0" smtClean="0">
                <a:solidFill>
                  <a:srgbClr val="0070C0"/>
                </a:solidFill>
              </a:rPr>
              <a:t> </a:t>
            </a:r>
            <a:r>
              <a:rPr lang="en-US" altLang="zh-CN" sz="2400" dirty="0" smtClean="0"/>
              <a:t>seem to follow less complicated engineering and development strategies (</a:t>
            </a:r>
            <a:r>
              <a:rPr lang="en-US" altLang="zh-CN" sz="2400" dirty="0" smtClean="0">
                <a:solidFill>
                  <a:srgbClr val="FF0000"/>
                </a:solidFill>
              </a:rPr>
              <a:t>open</a:t>
            </a:r>
            <a:r>
              <a:rPr lang="en-US" altLang="zh-CN" sz="2400" dirty="0" smtClean="0"/>
              <a:t> system strategies)</a:t>
            </a:r>
          </a:p>
          <a:p>
            <a:pPr>
              <a:spcBef>
                <a:spcPts val="1200"/>
              </a:spcBef>
            </a:pPr>
            <a:r>
              <a:rPr lang="en-US" altLang="zh-CN" sz="2400" dirty="0" smtClean="0">
                <a:solidFill>
                  <a:srgbClr val="FF0000"/>
                </a:solidFill>
              </a:rPr>
              <a:t>Open</a:t>
            </a:r>
            <a:r>
              <a:rPr lang="en-US" altLang="zh-CN" sz="2400" dirty="0" smtClean="0"/>
              <a:t> systems development principles and strategies</a:t>
            </a:r>
          </a:p>
          <a:p>
            <a:pPr lvl="1">
              <a:spcBef>
                <a:spcPts val="1200"/>
              </a:spcBef>
            </a:pPr>
            <a:r>
              <a:rPr lang="en-US" altLang="zh-CN" sz="2000" dirty="0" smtClean="0"/>
              <a:t>e.g., modular design, standardized interfaces, emergence, natural selection, conservation, synergism, symbiosis, homeostasis, and self-organization</a:t>
            </a:r>
          </a:p>
          <a:p>
            <a:pPr lvl="1">
              <a:spcBef>
                <a:spcPts val="1200"/>
              </a:spcBef>
            </a:pPr>
            <a:r>
              <a:rPr lang="en-US" altLang="zh-CN" sz="2000" dirty="0" smtClean="0"/>
              <a:t>their implications for engineering of </a:t>
            </a:r>
            <a:r>
              <a:rPr lang="en-US" altLang="zh-CN" sz="2000" dirty="0" smtClean="0">
                <a:solidFill>
                  <a:srgbClr val="0070C0"/>
                </a:solidFill>
              </a:rPr>
              <a:t>man-made </a:t>
            </a:r>
            <a:r>
              <a:rPr lang="en-US" altLang="zh-CN" sz="2000" dirty="0" err="1" smtClean="0">
                <a:solidFill>
                  <a:srgbClr val="0070C0"/>
                </a:solidFill>
              </a:rPr>
              <a:t>SoS</a:t>
            </a:r>
            <a:endParaRPr lang="en-US" altLang="zh-CN" sz="2000" dirty="0" smtClean="0">
              <a:solidFill>
                <a:srgbClr val="0070C0"/>
              </a:solidFill>
            </a:endParaRPr>
          </a:p>
          <a:p>
            <a:endParaRPr lang="zh-CN" altLang="en-US" dirty="0"/>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22</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http://www.synthesisips.net/wp-content/uploads/2015/07/birds-flocking.jpg"/>
          <p:cNvPicPr>
            <a:picLocks noChangeAspect="1" noChangeArrowheads="1"/>
          </p:cNvPicPr>
          <p:nvPr/>
        </p:nvPicPr>
        <p:blipFill>
          <a:blip r:embed="rId3" cstate="print"/>
          <a:srcRect/>
          <a:stretch>
            <a:fillRect/>
          </a:stretch>
        </p:blipFill>
        <p:spPr bwMode="auto">
          <a:xfrm>
            <a:off x="-728766" y="-89768"/>
            <a:ext cx="10563432" cy="6958278"/>
          </a:xfrm>
          <a:prstGeom prst="rect">
            <a:avLst/>
          </a:prstGeom>
          <a:noFill/>
        </p:spPr>
      </p:pic>
      <p:sp>
        <p:nvSpPr>
          <p:cNvPr id="2" name="标题 1"/>
          <p:cNvSpPr>
            <a:spLocks noGrp="1"/>
          </p:cNvSpPr>
          <p:nvPr>
            <p:ph type="title"/>
          </p:nvPr>
        </p:nvSpPr>
        <p:spPr/>
        <p:txBody>
          <a:bodyPr/>
          <a:lstStyle/>
          <a:p>
            <a:r>
              <a:rPr lang="en-US" altLang="zh-CN" sz="3200" dirty="0" err="1" smtClean="0"/>
              <a:t>SoS</a:t>
            </a:r>
            <a:r>
              <a:rPr lang="en-US" altLang="zh-CN" sz="3200" dirty="0" smtClean="0"/>
              <a:t> several principal characteristics</a:t>
            </a:r>
            <a:endParaRPr lang="zh-CN" altLang="en-US" sz="3200" dirty="0"/>
          </a:p>
        </p:txBody>
      </p:sp>
      <p:sp>
        <p:nvSpPr>
          <p:cNvPr id="3" name="内容占位符 2"/>
          <p:cNvSpPr>
            <a:spLocks noGrp="1"/>
          </p:cNvSpPr>
          <p:nvPr>
            <p:ph idx="1"/>
          </p:nvPr>
        </p:nvSpPr>
        <p:spPr>
          <a:xfrm>
            <a:off x="533399" y="1355834"/>
            <a:ext cx="8106103" cy="5234152"/>
          </a:xfrm>
        </p:spPr>
        <p:txBody>
          <a:bodyPr/>
          <a:lstStyle/>
          <a:p>
            <a:r>
              <a:rPr lang="en-US" altLang="zh-CN" sz="2400" dirty="0" smtClean="0">
                <a:solidFill>
                  <a:schemeClr val="bg1"/>
                </a:solidFill>
              </a:rPr>
              <a:t>Operational independence of the individual systems</a:t>
            </a:r>
          </a:p>
          <a:p>
            <a:r>
              <a:rPr lang="en-US" altLang="zh-CN" sz="2400" dirty="0" smtClean="0">
                <a:solidFill>
                  <a:schemeClr val="bg1"/>
                </a:solidFill>
              </a:rPr>
              <a:t>Managerial independence of the individual systems </a:t>
            </a:r>
          </a:p>
          <a:p>
            <a:r>
              <a:rPr lang="en-US" altLang="zh-CN" sz="2400" dirty="0" smtClean="0">
                <a:solidFill>
                  <a:schemeClr val="bg1"/>
                </a:solidFill>
              </a:rPr>
              <a:t>Often large geographic and temporal distribution of the individual systems</a:t>
            </a:r>
          </a:p>
          <a:p>
            <a:endParaRPr lang="en-US" altLang="zh-CN" sz="2400" dirty="0" smtClean="0">
              <a:solidFill>
                <a:srgbClr val="FF0000"/>
              </a:solidFill>
            </a:endParaRPr>
          </a:p>
          <a:p>
            <a:endParaRPr lang="en-US" altLang="zh-CN" sz="2400" dirty="0" smtClean="0">
              <a:solidFill>
                <a:srgbClr val="FF0000"/>
              </a:solidFill>
            </a:endParaRPr>
          </a:p>
          <a:p>
            <a:endParaRPr lang="en-US" altLang="zh-CN" sz="2400" dirty="0" smtClean="0">
              <a:solidFill>
                <a:srgbClr val="FF0000"/>
              </a:solidFill>
            </a:endParaRPr>
          </a:p>
          <a:p>
            <a:endParaRPr lang="en-US" altLang="zh-CN" sz="2400" dirty="0" smtClean="0">
              <a:solidFill>
                <a:srgbClr val="FF0000"/>
              </a:solidFill>
            </a:endParaRPr>
          </a:p>
          <a:p>
            <a:r>
              <a:rPr lang="en-US" altLang="zh-CN" sz="2400" dirty="0" smtClean="0">
                <a:solidFill>
                  <a:srgbClr val="FF0000"/>
                </a:solidFill>
              </a:rPr>
              <a:t>Emergent behavior</a:t>
            </a:r>
          </a:p>
          <a:p>
            <a:pPr lvl="1"/>
            <a:r>
              <a:rPr lang="en-US" altLang="zh-CN" sz="2000" dirty="0" smtClean="0"/>
              <a:t>these behaviors arise as a consequence of the formation of the entire system family and are not the behavior of any constituent system</a:t>
            </a:r>
            <a:endParaRPr lang="zh-CN" altLang="en-US" dirty="0"/>
          </a:p>
        </p:txBody>
      </p:sp>
      <p:sp>
        <p:nvSpPr>
          <p:cNvPr id="4100" name="AutoShape 4" descr="http://emergentbehaviordotorg.files.wordpress.com/2012/01/cropped-photo-e.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2" name="AutoShape 6" descr="http://emergentbehaviordotorg.files.wordpress.com/2012/01/cropped-photo-e.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104" name="AutoShape 8" descr="http://emergentbehaviordotorg.files.wordpress.com/2012/01/cropped-photo-e.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1"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2"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5" name="灯片编号占位符 14"/>
          <p:cNvSpPr>
            <a:spLocks noGrp="1"/>
          </p:cNvSpPr>
          <p:nvPr>
            <p:ph type="sldNum" sz="quarter" idx="4"/>
          </p:nvPr>
        </p:nvSpPr>
        <p:spPr/>
        <p:txBody>
          <a:bodyPr/>
          <a:lstStyle/>
          <a:p>
            <a:pPr>
              <a:defRPr/>
            </a:pPr>
            <a:fld id="{6961AF3F-357B-4795-BA10-F3CC5EC85656}" type="slidenum">
              <a:rPr lang="en-US" altLang="ko-KR" smtClean="0"/>
              <a:pPr>
                <a:defRPr/>
              </a:pPr>
              <a:t>23</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http://es-learningsupport.ism-online.org/files/2013/08/CLIPART_board-meeting.jpg"/>
          <p:cNvPicPr>
            <a:picLocks noChangeAspect="1" noChangeArrowheads="1"/>
          </p:cNvPicPr>
          <p:nvPr/>
        </p:nvPicPr>
        <p:blipFill>
          <a:blip r:embed="rId2" cstate="print"/>
          <a:srcRect/>
          <a:stretch>
            <a:fillRect/>
          </a:stretch>
        </p:blipFill>
        <p:spPr bwMode="auto">
          <a:xfrm>
            <a:off x="6695090" y="-21020"/>
            <a:ext cx="2438400" cy="1828800"/>
          </a:xfrm>
          <a:prstGeom prst="rect">
            <a:avLst/>
          </a:prstGeom>
          <a:noFill/>
        </p:spPr>
      </p:pic>
      <p:sp>
        <p:nvSpPr>
          <p:cNvPr id="2" name="标题 1"/>
          <p:cNvSpPr>
            <a:spLocks noGrp="1"/>
          </p:cNvSpPr>
          <p:nvPr>
            <p:ph type="title"/>
          </p:nvPr>
        </p:nvSpPr>
        <p:spPr/>
        <p:txBody>
          <a:bodyPr/>
          <a:lstStyle/>
          <a:p>
            <a:r>
              <a:rPr lang="en-US" altLang="zh-CN" dirty="0" smtClean="0"/>
              <a:t>Engineering of </a:t>
            </a:r>
            <a:r>
              <a:rPr lang="en-US" altLang="zh-CN" dirty="0" err="1" smtClean="0"/>
              <a:t>SoS</a:t>
            </a:r>
            <a:endParaRPr lang="zh-CN" altLang="en-US" dirty="0"/>
          </a:p>
        </p:txBody>
      </p:sp>
      <p:sp>
        <p:nvSpPr>
          <p:cNvPr id="3" name="内容占位符 2"/>
          <p:cNvSpPr>
            <a:spLocks noGrp="1"/>
          </p:cNvSpPr>
          <p:nvPr>
            <p:ph idx="1"/>
          </p:nvPr>
        </p:nvSpPr>
        <p:spPr>
          <a:xfrm>
            <a:off x="399393" y="1555530"/>
            <a:ext cx="8460827" cy="5065987"/>
          </a:xfrm>
        </p:spPr>
        <p:txBody>
          <a:bodyPr/>
          <a:lstStyle/>
          <a:p>
            <a:pPr>
              <a:spcBef>
                <a:spcPts val="1200"/>
              </a:spcBef>
            </a:pPr>
            <a:r>
              <a:rPr lang="en-US" altLang="zh-CN" sz="2400" dirty="0" smtClean="0"/>
              <a:t>Much interest in the engineering of </a:t>
            </a:r>
            <a:r>
              <a:rPr lang="en-US" altLang="zh-CN" sz="2400" dirty="0" err="1" smtClean="0"/>
              <a:t>SoS</a:t>
            </a:r>
            <a:endParaRPr lang="en-US" altLang="zh-CN" sz="2400" dirty="0" smtClean="0"/>
          </a:p>
          <a:p>
            <a:pPr>
              <a:spcBef>
                <a:spcPts val="1200"/>
              </a:spcBef>
            </a:pPr>
            <a:r>
              <a:rPr lang="en-US" altLang="zh-CN" sz="2400" dirty="0" smtClean="0"/>
              <a:t>A system of systems is </a:t>
            </a:r>
            <a:r>
              <a:rPr lang="en-US" altLang="zh-CN" sz="2400" dirty="0" smtClean="0">
                <a:solidFill>
                  <a:srgbClr val="0070C0"/>
                </a:solidFill>
              </a:rPr>
              <a:t>never fully formed </a:t>
            </a:r>
            <a:r>
              <a:rPr lang="en-US" altLang="zh-CN" sz="2400" dirty="0" smtClean="0"/>
              <a:t>or complete</a:t>
            </a:r>
          </a:p>
          <a:p>
            <a:pPr>
              <a:spcBef>
                <a:spcPts val="1200"/>
              </a:spcBef>
            </a:pPr>
            <a:r>
              <a:rPr lang="en-US" altLang="zh-CN" sz="2400" dirty="0" err="1" smtClean="0"/>
              <a:t>SoS</a:t>
            </a:r>
            <a:r>
              <a:rPr lang="en-US" altLang="zh-CN" sz="2400" dirty="0" smtClean="0"/>
              <a:t> development is </a:t>
            </a:r>
            <a:r>
              <a:rPr lang="en-US" altLang="zh-CN" sz="2400" dirty="0" smtClean="0">
                <a:solidFill>
                  <a:srgbClr val="0070C0"/>
                </a:solidFill>
              </a:rPr>
              <a:t>evolutionary</a:t>
            </a:r>
            <a:r>
              <a:rPr lang="en-US" altLang="zh-CN" sz="2400" dirty="0" smtClean="0"/>
              <a:t> and </a:t>
            </a:r>
            <a:r>
              <a:rPr lang="en-US" altLang="zh-CN" sz="2400" dirty="0" smtClean="0">
                <a:solidFill>
                  <a:srgbClr val="0070C0"/>
                </a:solidFill>
              </a:rPr>
              <a:t>adaptive </a:t>
            </a:r>
            <a:r>
              <a:rPr lang="en-US" altLang="zh-CN" sz="2400" dirty="0" smtClean="0"/>
              <a:t>over time</a:t>
            </a:r>
          </a:p>
          <a:p>
            <a:pPr lvl="1">
              <a:spcBef>
                <a:spcPts val="1200"/>
              </a:spcBef>
            </a:pPr>
            <a:r>
              <a:rPr lang="en-US" altLang="zh-CN" sz="2000" dirty="0" smtClean="0"/>
              <a:t>Structures, functions, and purposes are added, removed, and modified as experience of the community </a:t>
            </a:r>
            <a:r>
              <a:rPr lang="en-US" altLang="zh-CN" sz="2000" u="sng" dirty="0" smtClean="0"/>
              <a:t>with the individual systems </a:t>
            </a:r>
            <a:r>
              <a:rPr lang="en-US" altLang="zh-CN" sz="2000" dirty="0" smtClean="0"/>
              <a:t>and the composite system grows and </a:t>
            </a:r>
            <a:r>
              <a:rPr lang="en-US" altLang="zh-CN" sz="2000" u="sng" dirty="0" smtClean="0"/>
              <a:t>evolves</a:t>
            </a:r>
            <a:r>
              <a:rPr lang="en-US" altLang="zh-CN" sz="2000" dirty="0" smtClean="0"/>
              <a:t>.</a:t>
            </a:r>
          </a:p>
          <a:p>
            <a:pPr>
              <a:spcBef>
                <a:spcPts val="1200"/>
              </a:spcBef>
            </a:pPr>
            <a:r>
              <a:rPr lang="en-US" altLang="zh-CN" sz="2400" dirty="0" smtClean="0"/>
              <a:t>The </a:t>
            </a:r>
            <a:r>
              <a:rPr lang="en-US" altLang="zh-CN" sz="2400" dirty="0" err="1" smtClean="0"/>
              <a:t>SoS</a:t>
            </a:r>
            <a:r>
              <a:rPr lang="en-US" altLang="zh-CN" sz="2400" dirty="0" smtClean="0"/>
              <a:t> </a:t>
            </a:r>
            <a:r>
              <a:rPr lang="en-US" altLang="zh-CN" sz="2400" dirty="0" smtClean="0">
                <a:solidFill>
                  <a:srgbClr val="0070C0"/>
                </a:solidFill>
              </a:rPr>
              <a:t>engineering</a:t>
            </a:r>
            <a:r>
              <a:rPr lang="en-US" altLang="zh-CN" sz="2400" dirty="0" smtClean="0"/>
              <a:t> and management pose special </a:t>
            </a:r>
            <a:r>
              <a:rPr lang="en-US" altLang="zh-CN" sz="2400" dirty="0" smtClean="0">
                <a:solidFill>
                  <a:srgbClr val="0070C0"/>
                </a:solidFill>
              </a:rPr>
              <a:t>challenges</a:t>
            </a:r>
            <a:r>
              <a:rPr lang="en-US" altLang="zh-CN" sz="2400" dirty="0" smtClean="0"/>
              <a:t>.</a:t>
            </a:r>
          </a:p>
          <a:p>
            <a:pPr lvl="1">
              <a:spcBef>
                <a:spcPts val="1200"/>
              </a:spcBef>
            </a:pPr>
            <a:r>
              <a:rPr lang="en-US" altLang="zh-CN" sz="2000" dirty="0" smtClean="0"/>
              <a:t>Especially related to </a:t>
            </a:r>
            <a:r>
              <a:rPr lang="en-US" altLang="zh-CN" sz="2000" u="sng" dirty="0" smtClean="0"/>
              <a:t>multiple contractors </a:t>
            </a:r>
            <a:r>
              <a:rPr lang="en-US" altLang="zh-CN" sz="2000" dirty="0" smtClean="0"/>
              <a:t>and interests</a:t>
            </a:r>
            <a:endParaRPr lang="zh-CN" altLang="en-US" sz="2000" dirty="0"/>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24</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46" name="Picture 14" descr="http://theinstitute.ieee.org/img/56376-1368537296745.jpg"/>
          <p:cNvPicPr>
            <a:picLocks noChangeAspect="1" noChangeArrowheads="1"/>
          </p:cNvPicPr>
          <p:nvPr/>
        </p:nvPicPr>
        <p:blipFill>
          <a:blip r:embed="rId3" cstate="print"/>
          <a:srcRect l="1219" t="36961" r="1219" b="32192"/>
          <a:stretch>
            <a:fillRect/>
          </a:stretch>
        </p:blipFill>
        <p:spPr bwMode="auto">
          <a:xfrm>
            <a:off x="689434" y="1067658"/>
            <a:ext cx="4033084" cy="651927"/>
          </a:xfrm>
          <a:prstGeom prst="rect">
            <a:avLst/>
          </a:prstGeom>
          <a:noFill/>
        </p:spPr>
      </p:pic>
      <p:pic>
        <p:nvPicPr>
          <p:cNvPr id="44040" name="Picture 8" descr="http://www.abc.net.au/radionational/image/4421488-1x1-340x340.jpg"/>
          <p:cNvPicPr>
            <a:picLocks noChangeAspect="1" noChangeArrowheads="1"/>
          </p:cNvPicPr>
          <p:nvPr/>
        </p:nvPicPr>
        <p:blipFill>
          <a:blip r:embed="rId4" cstate="print"/>
          <a:srcRect/>
          <a:stretch>
            <a:fillRect/>
          </a:stretch>
        </p:blipFill>
        <p:spPr bwMode="auto">
          <a:xfrm>
            <a:off x="6553200" y="4267200"/>
            <a:ext cx="2590800" cy="2590800"/>
          </a:xfrm>
          <a:prstGeom prst="rect">
            <a:avLst/>
          </a:prstGeom>
          <a:noFill/>
        </p:spPr>
      </p:pic>
      <p:sp>
        <p:nvSpPr>
          <p:cNvPr id="2" name="标题 1"/>
          <p:cNvSpPr>
            <a:spLocks noGrp="1"/>
          </p:cNvSpPr>
          <p:nvPr>
            <p:ph type="title"/>
          </p:nvPr>
        </p:nvSpPr>
        <p:spPr/>
        <p:txBody>
          <a:bodyPr/>
          <a:lstStyle/>
          <a:p>
            <a:r>
              <a:rPr lang="en-US" altLang="zh-CN" dirty="0" smtClean="0"/>
              <a:t>Standards of </a:t>
            </a:r>
            <a:r>
              <a:rPr lang="en-US" altLang="zh-CN" dirty="0" err="1" smtClean="0"/>
              <a:t>SoS</a:t>
            </a:r>
            <a:endParaRPr lang="zh-CN" altLang="en-US" dirty="0"/>
          </a:p>
        </p:txBody>
      </p:sp>
      <p:sp>
        <p:nvSpPr>
          <p:cNvPr id="3" name="内容占位符 2"/>
          <p:cNvSpPr>
            <a:spLocks noGrp="1"/>
          </p:cNvSpPr>
          <p:nvPr>
            <p:ph idx="1"/>
          </p:nvPr>
        </p:nvSpPr>
        <p:spPr/>
        <p:txBody>
          <a:bodyPr/>
          <a:lstStyle/>
          <a:p>
            <a:r>
              <a:rPr lang="en-US" altLang="zh-CN" dirty="0" smtClean="0"/>
              <a:t>Standards can facilitate</a:t>
            </a:r>
            <a:r>
              <a:rPr lang="zh-CN" altLang="en-US" dirty="0" smtClean="0"/>
              <a:t> </a:t>
            </a:r>
            <a:r>
              <a:rPr lang="en-US" altLang="zh-CN" dirty="0" smtClean="0"/>
              <a:t>a common understanding and approach</a:t>
            </a:r>
          </a:p>
          <a:p>
            <a:pPr lvl="1"/>
            <a:r>
              <a:rPr lang="en-US" altLang="zh-CN" dirty="0" smtClean="0"/>
              <a:t>help unify and advance the discipline for engineering, healthcare, banking, space exploration</a:t>
            </a:r>
          </a:p>
          <a:p>
            <a:pPr lvl="1"/>
            <a:r>
              <a:rPr lang="en-US" altLang="zh-CN" dirty="0" smtClean="0"/>
              <a:t>help all other </a:t>
            </a:r>
            <a:r>
              <a:rPr lang="en-US" altLang="zh-CN" u="sng" dirty="0" smtClean="0"/>
              <a:t>disciplines that require </a:t>
            </a:r>
            <a:r>
              <a:rPr lang="en-US" altLang="zh-CN" u="sng" dirty="0" smtClean="0">
                <a:solidFill>
                  <a:srgbClr val="FF0000"/>
                </a:solidFill>
              </a:rPr>
              <a:t>interoperability</a:t>
            </a:r>
            <a:r>
              <a:rPr lang="en-US" altLang="zh-CN" u="sng" dirty="0" smtClean="0"/>
              <a:t> among </a:t>
            </a:r>
            <a:r>
              <a:rPr lang="en-US" altLang="zh-CN" u="sng" dirty="0" smtClean="0">
                <a:solidFill>
                  <a:srgbClr val="FF0000"/>
                </a:solidFill>
              </a:rPr>
              <a:t>disparate</a:t>
            </a:r>
            <a:r>
              <a:rPr lang="en-US" altLang="zh-CN" u="sng" dirty="0" smtClean="0"/>
              <a:t> systems.</a:t>
            </a:r>
            <a:endParaRPr lang="zh-CN" altLang="en-US" u="sng" dirty="0"/>
          </a:p>
        </p:txBody>
      </p:sp>
      <p:pic>
        <p:nvPicPr>
          <p:cNvPr id="44034" name="Picture 2" descr="PlusAndMinus"/>
          <p:cNvPicPr>
            <a:picLocks noChangeAspect="1" noChangeArrowheads="1"/>
          </p:cNvPicPr>
          <p:nvPr/>
        </p:nvPicPr>
        <p:blipFill>
          <a:blip r:embed="rId5" cstate="print"/>
          <a:srcRect/>
          <a:stretch>
            <a:fillRect/>
          </a:stretch>
        </p:blipFill>
        <p:spPr bwMode="auto">
          <a:xfrm>
            <a:off x="512928" y="4599589"/>
            <a:ext cx="1853565" cy="2000250"/>
          </a:xfrm>
          <a:prstGeom prst="rect">
            <a:avLst/>
          </a:prstGeom>
          <a:noFill/>
        </p:spPr>
      </p:pic>
      <p:pic>
        <p:nvPicPr>
          <p:cNvPr id="44038" name="Picture 6" descr="http://www.pacw.org/fileadmin/images_content/DecemberIssue2012/Interoperability/Interoperability.jpg"/>
          <p:cNvPicPr>
            <a:picLocks noChangeAspect="1" noChangeArrowheads="1"/>
          </p:cNvPicPr>
          <p:nvPr/>
        </p:nvPicPr>
        <p:blipFill>
          <a:blip r:embed="rId6" cstate="print"/>
          <a:srcRect/>
          <a:stretch>
            <a:fillRect/>
          </a:stretch>
        </p:blipFill>
        <p:spPr bwMode="auto">
          <a:xfrm>
            <a:off x="6381750" y="245625"/>
            <a:ext cx="2762250" cy="1533526"/>
          </a:xfrm>
          <a:prstGeom prst="rect">
            <a:avLst/>
          </a:prstGeom>
          <a:noFill/>
        </p:spPr>
      </p:pic>
      <p:sp>
        <p:nvSpPr>
          <p:cNvPr id="44042" name="AutoShape 10" descr="“standards”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44044" name="AutoShape 12" descr="“standards”的图片搜索结果"/>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44048" name="Picture 16" descr="interoperability"/>
          <p:cNvPicPr>
            <a:picLocks noChangeAspect="1" noChangeArrowheads="1"/>
          </p:cNvPicPr>
          <p:nvPr/>
        </p:nvPicPr>
        <p:blipFill>
          <a:blip r:embed="rId7" cstate="print"/>
          <a:srcRect/>
          <a:stretch>
            <a:fillRect/>
          </a:stretch>
        </p:blipFill>
        <p:spPr bwMode="auto">
          <a:xfrm>
            <a:off x="3634499" y="4691555"/>
            <a:ext cx="1740408" cy="1943100"/>
          </a:xfrm>
          <a:prstGeom prst="rect">
            <a:avLst/>
          </a:prstGeom>
          <a:noFill/>
        </p:spPr>
      </p:pic>
      <p:sp>
        <p:nvSpPr>
          <p:cNvPr id="14"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5"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8" name="灯片编号占位符 17"/>
          <p:cNvSpPr>
            <a:spLocks noGrp="1"/>
          </p:cNvSpPr>
          <p:nvPr>
            <p:ph type="sldNum" sz="quarter" idx="4"/>
          </p:nvPr>
        </p:nvSpPr>
        <p:spPr/>
        <p:txBody>
          <a:bodyPr/>
          <a:lstStyle/>
          <a:p>
            <a:pPr>
              <a:defRPr/>
            </a:pPr>
            <a:fld id="{6961AF3F-357B-4795-BA10-F3CC5EC85656}" type="slidenum">
              <a:rPr lang="en-US" altLang="ko-KR" smtClean="0"/>
              <a:pPr>
                <a:defRPr/>
              </a:pPr>
              <a:t>25</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399" y="228600"/>
            <a:ext cx="8211207" cy="1143000"/>
          </a:xfrm>
        </p:spPr>
        <p:txBody>
          <a:bodyPr/>
          <a:lstStyle/>
          <a:p>
            <a:r>
              <a:rPr lang="en-US" altLang="zh-CN" dirty="0" err="1" smtClean="0"/>
              <a:t>SoS</a:t>
            </a:r>
            <a:r>
              <a:rPr lang="en-US" altLang="zh-CN" dirty="0" smtClean="0"/>
              <a:t> architecting</a:t>
            </a:r>
            <a:endParaRPr lang="zh-CN" altLang="en-US" dirty="0"/>
          </a:p>
        </p:txBody>
      </p:sp>
      <p:sp>
        <p:nvSpPr>
          <p:cNvPr id="3" name="内容占位符 2"/>
          <p:cNvSpPr>
            <a:spLocks noGrp="1"/>
          </p:cNvSpPr>
          <p:nvPr>
            <p:ph idx="1"/>
          </p:nvPr>
        </p:nvSpPr>
        <p:spPr/>
        <p:txBody>
          <a:bodyPr/>
          <a:lstStyle/>
          <a:p>
            <a:r>
              <a:rPr lang="en-US" altLang="zh-CN" sz="2400" dirty="0" smtClean="0"/>
              <a:t>Business and government applications require </a:t>
            </a:r>
            <a:r>
              <a:rPr lang="en-US" altLang="zh-CN" sz="2400" u="sng" dirty="0" smtClean="0"/>
              <a:t>integrated systems </a:t>
            </a:r>
            <a:r>
              <a:rPr lang="en-US" altLang="zh-CN" sz="2400" dirty="0" smtClean="0"/>
              <a:t>that exhibit intelligent behavior</a:t>
            </a:r>
          </a:p>
          <a:p>
            <a:r>
              <a:rPr lang="en-US" altLang="zh-CN" sz="2400" dirty="0" smtClean="0">
                <a:solidFill>
                  <a:srgbClr val="0070C0"/>
                </a:solidFill>
              </a:rPr>
              <a:t>Instead of </a:t>
            </a:r>
            <a:r>
              <a:rPr lang="en-US" altLang="zh-CN" sz="2400" dirty="0" smtClean="0"/>
              <a:t>designing or subcontracting systems </a:t>
            </a:r>
            <a:r>
              <a:rPr lang="en-US" altLang="zh-CN" sz="2400" dirty="0" smtClean="0">
                <a:solidFill>
                  <a:srgbClr val="0070C0"/>
                </a:solidFill>
              </a:rPr>
              <a:t>from scratch</a:t>
            </a:r>
            <a:r>
              <a:rPr lang="en-US" altLang="zh-CN" sz="2400" dirty="0" smtClean="0"/>
              <a:t>, business or government gets the best systems 	</a:t>
            </a:r>
          </a:p>
          <a:p>
            <a:pPr lvl="1"/>
            <a:r>
              <a:rPr lang="en-US" altLang="zh-CN" sz="2000" dirty="0" smtClean="0"/>
              <a:t>the industry develops and focuses on becoming the lead system </a:t>
            </a:r>
            <a:r>
              <a:rPr lang="en-US" altLang="zh-CN" sz="2000" dirty="0" smtClean="0">
                <a:solidFill>
                  <a:srgbClr val="FF0000"/>
                </a:solidFill>
              </a:rPr>
              <a:t>integrator</a:t>
            </a:r>
            <a:r>
              <a:rPr lang="en-US" altLang="zh-CN" sz="2000" dirty="0" smtClean="0"/>
              <a:t> to provide </a:t>
            </a:r>
            <a:r>
              <a:rPr lang="en-US" altLang="zh-CN" sz="2000" dirty="0" err="1" smtClean="0"/>
              <a:t>SoS</a:t>
            </a:r>
            <a:r>
              <a:rPr lang="en-US" altLang="zh-CN" sz="2000" dirty="0" smtClean="0"/>
              <a:t>.</a:t>
            </a:r>
          </a:p>
          <a:p>
            <a:r>
              <a:rPr lang="en-US" altLang="zh-CN" sz="2400" dirty="0" smtClean="0"/>
              <a:t>Artificial life </a:t>
            </a:r>
            <a:r>
              <a:rPr lang="en-US" altLang="zh-CN" sz="2400" u="sng" dirty="0" smtClean="0"/>
              <a:t>tools</a:t>
            </a:r>
            <a:r>
              <a:rPr lang="en-US" altLang="zh-CN" sz="2400" dirty="0" smtClean="0"/>
              <a:t> for the design and architecting of </a:t>
            </a:r>
            <a:r>
              <a:rPr lang="en-US" altLang="zh-CN" sz="2400" dirty="0" err="1" smtClean="0"/>
              <a:t>SoS</a:t>
            </a:r>
            <a:endParaRPr lang="en-US" altLang="zh-CN" sz="2400" dirty="0" smtClean="0"/>
          </a:p>
          <a:p>
            <a:pPr lvl="1"/>
            <a:r>
              <a:rPr lang="en-US" altLang="zh-CN" sz="2000" dirty="0" smtClean="0"/>
              <a:t>swarm intelligence, evolutionary computation, and multi-agent systems</a:t>
            </a:r>
            <a:endParaRPr lang="zh-CN" altLang="en-US" sz="2000" dirty="0"/>
          </a:p>
        </p:txBody>
      </p:sp>
      <p:pic>
        <p:nvPicPr>
          <p:cNvPr id="31746" name="Picture 2" descr="http://architecture.phillipmartin.info/architecture_columns3.gif"/>
          <p:cNvPicPr>
            <a:picLocks noChangeAspect="1" noChangeArrowheads="1"/>
          </p:cNvPicPr>
          <p:nvPr/>
        </p:nvPicPr>
        <p:blipFill>
          <a:blip r:embed="rId3" cstate="print"/>
          <a:srcRect/>
          <a:stretch>
            <a:fillRect/>
          </a:stretch>
        </p:blipFill>
        <p:spPr bwMode="auto">
          <a:xfrm>
            <a:off x="6057900" y="0"/>
            <a:ext cx="3086100" cy="171450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26</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descr="http://www.cd-adapco.com/sites/default/files/styles/webpage_body_splash/public/Shuttle1_sized.jpg?itok=57WDpMrU"/>
          <p:cNvPicPr>
            <a:picLocks noChangeAspect="1" noChangeArrowheads="1"/>
          </p:cNvPicPr>
          <p:nvPr/>
        </p:nvPicPr>
        <p:blipFill>
          <a:blip r:embed="rId2" cstate="print"/>
          <a:srcRect/>
          <a:stretch>
            <a:fillRect/>
          </a:stretch>
        </p:blipFill>
        <p:spPr bwMode="auto">
          <a:xfrm>
            <a:off x="6209080" y="0"/>
            <a:ext cx="2914650" cy="1638300"/>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simulation</a:t>
            </a:r>
            <a:endParaRPr lang="zh-CN" altLang="en-US" dirty="0"/>
          </a:p>
        </p:txBody>
      </p:sp>
      <p:sp>
        <p:nvSpPr>
          <p:cNvPr id="3" name="内容占位符 2"/>
          <p:cNvSpPr>
            <a:spLocks noGrp="1"/>
          </p:cNvSpPr>
          <p:nvPr>
            <p:ph idx="1"/>
          </p:nvPr>
        </p:nvSpPr>
        <p:spPr>
          <a:xfrm>
            <a:off x="533400" y="1660634"/>
            <a:ext cx="7772400" cy="4587766"/>
          </a:xfrm>
        </p:spPr>
        <p:txBody>
          <a:bodyPr/>
          <a:lstStyle/>
          <a:p>
            <a:pPr>
              <a:spcBef>
                <a:spcPts val="1200"/>
              </a:spcBef>
            </a:pPr>
            <a:r>
              <a:rPr lang="en-US" altLang="zh-CN" sz="2400" dirty="0" smtClean="0"/>
              <a:t>An </a:t>
            </a:r>
            <a:r>
              <a:rPr lang="en-US" altLang="zh-CN" sz="2400" dirty="0" err="1" smtClean="0"/>
              <a:t>SoS</a:t>
            </a:r>
            <a:r>
              <a:rPr lang="en-US" altLang="zh-CN" sz="2400" dirty="0" smtClean="0"/>
              <a:t> architecture based on Extensible Markup Language (XML) </a:t>
            </a:r>
          </a:p>
          <a:p>
            <a:pPr lvl="1">
              <a:spcBef>
                <a:spcPts val="1200"/>
              </a:spcBef>
            </a:pPr>
            <a:r>
              <a:rPr lang="en-US" altLang="zh-CN" sz="2000" dirty="0" smtClean="0"/>
              <a:t>in order to wrap data coming from different systems in a common way</a:t>
            </a:r>
          </a:p>
          <a:p>
            <a:pPr lvl="1">
              <a:spcBef>
                <a:spcPts val="1200"/>
              </a:spcBef>
            </a:pPr>
            <a:r>
              <a:rPr lang="en-US" altLang="zh-CN" sz="2000" dirty="0" smtClean="0"/>
              <a:t>the XML can be used to </a:t>
            </a:r>
            <a:r>
              <a:rPr lang="en-US" altLang="zh-CN" sz="2000" u="sng" dirty="0" smtClean="0"/>
              <a:t>describe each component </a:t>
            </a:r>
            <a:r>
              <a:rPr lang="en-US" altLang="zh-CN" sz="2000" dirty="0" smtClean="0"/>
              <a:t>of the </a:t>
            </a:r>
            <a:r>
              <a:rPr lang="en-US" altLang="zh-CN" sz="2000" dirty="0" err="1" smtClean="0"/>
              <a:t>SoS</a:t>
            </a:r>
            <a:r>
              <a:rPr lang="en-US" altLang="zh-CN" sz="2000" dirty="0" smtClean="0"/>
              <a:t> and their data </a:t>
            </a:r>
            <a:r>
              <a:rPr lang="en-US" altLang="zh-CN" sz="2000" u="sng" dirty="0" smtClean="0"/>
              <a:t>in a unifying way</a:t>
            </a:r>
          </a:p>
          <a:p>
            <a:pPr lvl="1">
              <a:spcBef>
                <a:spcPts val="1200"/>
              </a:spcBef>
            </a:pPr>
            <a:r>
              <a:rPr lang="en-US" altLang="zh-CN" sz="2000" dirty="0" smtClean="0"/>
              <a:t>the only requirement for the </a:t>
            </a:r>
            <a:r>
              <a:rPr lang="en-US" altLang="zh-CN" sz="2000" dirty="0" err="1" smtClean="0"/>
              <a:t>SoS</a:t>
            </a:r>
            <a:r>
              <a:rPr lang="en-US" altLang="zh-CN" sz="2000" dirty="0" smtClean="0"/>
              <a:t> components is to understand/parse XML file</a:t>
            </a:r>
          </a:p>
          <a:p>
            <a:pPr>
              <a:spcBef>
                <a:spcPts val="1200"/>
              </a:spcBef>
            </a:pPr>
            <a:r>
              <a:rPr lang="en-US" altLang="zh-CN" sz="2400" dirty="0" smtClean="0"/>
              <a:t>XML does not only </a:t>
            </a:r>
            <a:r>
              <a:rPr lang="en-US" altLang="zh-CN" sz="2400" dirty="0" smtClean="0">
                <a:solidFill>
                  <a:srgbClr val="0070C0"/>
                </a:solidFill>
              </a:rPr>
              <a:t>represent data </a:t>
            </a:r>
            <a:r>
              <a:rPr lang="en-US" altLang="zh-CN" sz="2400" dirty="0" smtClean="0"/>
              <a:t>but also </a:t>
            </a:r>
            <a:r>
              <a:rPr lang="en-US" altLang="zh-CN" sz="2400" dirty="0" smtClean="0">
                <a:solidFill>
                  <a:srgbClr val="0070C0"/>
                </a:solidFill>
              </a:rPr>
              <a:t>gives useful information </a:t>
            </a:r>
          </a:p>
          <a:p>
            <a:pPr lvl="1">
              <a:spcBef>
                <a:spcPts val="1200"/>
              </a:spcBef>
            </a:pPr>
            <a:r>
              <a:rPr lang="en-US" altLang="zh-CN" sz="2000" dirty="0" smtClean="0"/>
              <a:t>that can be used in the </a:t>
            </a:r>
            <a:r>
              <a:rPr lang="en-US" altLang="zh-CN" sz="2000" dirty="0" err="1" smtClean="0"/>
              <a:t>SoS</a:t>
            </a:r>
            <a:r>
              <a:rPr lang="en-US" altLang="zh-CN" sz="2000" dirty="0" smtClean="0"/>
              <a:t> to take better actions and to understand the situation better</a:t>
            </a: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27</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698" name="Picture 2" descr="http://www.cliparthut.com/clip-arts/753/collaboration-clip-art-free-753250.jpg"/>
          <p:cNvPicPr>
            <a:picLocks noChangeAspect="1" noChangeArrowheads="1"/>
          </p:cNvPicPr>
          <p:nvPr/>
        </p:nvPicPr>
        <p:blipFill>
          <a:blip r:embed="rId3" cstate="print"/>
          <a:srcRect/>
          <a:stretch>
            <a:fillRect/>
          </a:stretch>
        </p:blipFill>
        <p:spPr bwMode="auto">
          <a:xfrm>
            <a:off x="7143750" y="-42040"/>
            <a:ext cx="2000250" cy="2000250"/>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integration</a:t>
            </a:r>
            <a:endParaRPr lang="zh-CN" altLang="en-US" dirty="0"/>
          </a:p>
        </p:txBody>
      </p:sp>
      <p:sp>
        <p:nvSpPr>
          <p:cNvPr id="3" name="内容占位符 2"/>
          <p:cNvSpPr>
            <a:spLocks noGrp="1"/>
          </p:cNvSpPr>
          <p:nvPr>
            <p:ph idx="1"/>
          </p:nvPr>
        </p:nvSpPr>
        <p:spPr>
          <a:xfrm>
            <a:off x="533400" y="1600200"/>
            <a:ext cx="7948448" cy="4648200"/>
          </a:xfrm>
        </p:spPr>
        <p:txBody>
          <a:bodyPr/>
          <a:lstStyle/>
          <a:p>
            <a:pPr>
              <a:spcBef>
                <a:spcPts val="1200"/>
              </a:spcBef>
            </a:pPr>
            <a:r>
              <a:rPr lang="en-US" altLang="zh-CN" u="sng" dirty="0" smtClean="0"/>
              <a:t>Integration</a:t>
            </a:r>
            <a:r>
              <a:rPr lang="en-US" altLang="zh-CN" dirty="0" smtClean="0"/>
              <a:t> is probably </a:t>
            </a:r>
            <a:r>
              <a:rPr lang="en-US" altLang="zh-CN" u="sng" dirty="0" smtClean="0"/>
              <a:t>the key viability </a:t>
            </a:r>
            <a:r>
              <a:rPr lang="en-US" altLang="zh-CN" dirty="0" smtClean="0"/>
              <a:t>of any </a:t>
            </a:r>
            <a:r>
              <a:rPr lang="en-US" altLang="zh-CN" dirty="0" err="1" smtClean="0"/>
              <a:t>SoS</a:t>
            </a:r>
            <a:endParaRPr lang="en-US" altLang="zh-CN" dirty="0" smtClean="0"/>
          </a:p>
          <a:p>
            <a:pPr>
              <a:spcBef>
                <a:spcPts val="1200"/>
              </a:spcBef>
            </a:pPr>
            <a:r>
              <a:rPr lang="en-US" altLang="zh-CN" dirty="0" smtClean="0"/>
              <a:t>Integration of </a:t>
            </a:r>
            <a:r>
              <a:rPr lang="en-US" altLang="zh-CN" dirty="0" err="1" smtClean="0"/>
              <a:t>SoS</a:t>
            </a:r>
            <a:r>
              <a:rPr lang="en-US" altLang="zh-CN" dirty="0" smtClean="0"/>
              <a:t> implies that each system can communicate and interact (control)</a:t>
            </a:r>
          </a:p>
          <a:p>
            <a:pPr lvl="1">
              <a:spcBef>
                <a:spcPts val="1200"/>
              </a:spcBef>
            </a:pPr>
            <a:r>
              <a:rPr lang="en-US" altLang="zh-CN" dirty="0" smtClean="0"/>
              <a:t>They need to have the </a:t>
            </a:r>
            <a:r>
              <a:rPr lang="en-US" altLang="zh-CN" u="sng" dirty="0" smtClean="0"/>
              <a:t>ability to communicate </a:t>
            </a:r>
            <a:r>
              <a:rPr lang="en-US" altLang="zh-CN" dirty="0" smtClean="0"/>
              <a:t>with each other</a:t>
            </a:r>
          </a:p>
          <a:p>
            <a:pPr lvl="1">
              <a:spcBef>
                <a:spcPts val="1200"/>
              </a:spcBef>
            </a:pPr>
            <a:r>
              <a:rPr lang="en-US" altLang="zh-CN" dirty="0" smtClean="0"/>
              <a:t>A </a:t>
            </a:r>
            <a:r>
              <a:rPr lang="en-US" altLang="zh-CN" u="sng" dirty="0" smtClean="0"/>
              <a:t>common language </a:t>
            </a:r>
            <a:r>
              <a:rPr lang="en-US" altLang="zh-CN" dirty="0" smtClean="0"/>
              <a:t>is needed</a:t>
            </a:r>
            <a:endParaRPr lang="zh-CN" altLang="en-US" dirty="0"/>
          </a:p>
        </p:txBody>
      </p:sp>
      <p:sp>
        <p:nvSpPr>
          <p:cNvPr id="29700" name="AutoShape 4" descr="https://encrypted-tbn0.gstatic.com/images?q=tbn:ANd9GcRxFgtrOZVhVH0KE0bTlpzIMjvKciieHdarRpjbb9XTI0Dip9oW"/>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0"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28</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Emergence in </a:t>
            </a:r>
            <a:r>
              <a:rPr lang="en-US" altLang="zh-CN" dirty="0" err="1" smtClean="0"/>
              <a:t>SoS</a:t>
            </a:r>
            <a:r>
              <a:rPr lang="en-US" altLang="zh-CN" dirty="0" smtClean="0"/>
              <a:t> (1)</a:t>
            </a:r>
            <a:endParaRPr lang="zh-CN" altLang="en-US" dirty="0"/>
          </a:p>
        </p:txBody>
      </p:sp>
      <p:sp>
        <p:nvSpPr>
          <p:cNvPr id="3" name="内容占位符 2"/>
          <p:cNvSpPr>
            <a:spLocks noGrp="1"/>
          </p:cNvSpPr>
          <p:nvPr>
            <p:ph idx="1"/>
          </p:nvPr>
        </p:nvSpPr>
        <p:spPr>
          <a:xfrm>
            <a:off x="533400" y="4687614"/>
            <a:ext cx="8179676" cy="1560785"/>
          </a:xfrm>
        </p:spPr>
        <p:txBody>
          <a:bodyPr/>
          <a:lstStyle/>
          <a:p>
            <a:r>
              <a:rPr lang="en-US" altLang="zh-CN" sz="2400" dirty="0" smtClean="0"/>
              <a:t>Emergent behavior of an </a:t>
            </a:r>
            <a:r>
              <a:rPr lang="en-US" altLang="zh-CN" sz="2400" dirty="0" err="1" smtClean="0"/>
              <a:t>SoS</a:t>
            </a:r>
            <a:r>
              <a:rPr lang="en-US" altLang="zh-CN" sz="2400" dirty="0" smtClean="0"/>
              <a:t> </a:t>
            </a:r>
            <a:r>
              <a:rPr lang="en-US" altLang="zh-CN" sz="2400" u="sng" dirty="0" smtClean="0"/>
              <a:t>resembles</a:t>
            </a:r>
            <a:r>
              <a:rPr lang="en-US" altLang="zh-CN" sz="2400" dirty="0" smtClean="0"/>
              <a:t> the </a:t>
            </a:r>
            <a:r>
              <a:rPr lang="en-US" altLang="zh-CN" sz="2400" dirty="0" smtClean="0">
                <a:solidFill>
                  <a:srgbClr val="0070C0"/>
                </a:solidFill>
              </a:rPr>
              <a:t>slowdown of the traffic </a:t>
            </a:r>
            <a:r>
              <a:rPr lang="en-US" altLang="zh-CN" sz="2400" dirty="0" smtClean="0"/>
              <a:t>going through a tunnel, even in the absence of any lights, obstacles, or accident.</a:t>
            </a:r>
            <a:endParaRPr lang="zh-CN" altLang="en-US" sz="2400" dirty="0"/>
          </a:p>
        </p:txBody>
      </p:sp>
      <p:pic>
        <p:nvPicPr>
          <p:cNvPr id="6" name="Picture 2" descr="http://media.hamptonroads.com/cache/images/1133791000.jpg"/>
          <p:cNvPicPr>
            <a:picLocks noChangeAspect="1" noChangeArrowheads="1"/>
          </p:cNvPicPr>
          <p:nvPr/>
        </p:nvPicPr>
        <p:blipFill>
          <a:blip r:embed="rId3" cstate="print"/>
          <a:srcRect/>
          <a:stretch>
            <a:fillRect/>
          </a:stretch>
        </p:blipFill>
        <p:spPr bwMode="auto">
          <a:xfrm>
            <a:off x="2047438" y="1344120"/>
            <a:ext cx="5067300" cy="314706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29</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3412" name="Picture 4"/>
          <p:cNvPicPr>
            <a:picLocks noChangeAspect="1" noChangeArrowheads="1"/>
          </p:cNvPicPr>
          <p:nvPr/>
        </p:nvPicPr>
        <p:blipFill>
          <a:blip r:embed="rId3" cstate="print"/>
          <a:srcRect/>
          <a:stretch>
            <a:fillRect/>
          </a:stretch>
        </p:blipFill>
        <p:spPr bwMode="auto">
          <a:xfrm>
            <a:off x="7000875" y="0"/>
            <a:ext cx="2143125" cy="2143125"/>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smtClean="0"/>
              <a:t>Course content</a:t>
            </a:r>
            <a:endParaRPr lang="zh-CN" altLang="en-US" dirty="0"/>
          </a:p>
        </p:txBody>
      </p:sp>
      <p:sp>
        <p:nvSpPr>
          <p:cNvPr id="3" name="内容占位符 2"/>
          <p:cNvSpPr>
            <a:spLocks noGrp="1"/>
          </p:cNvSpPr>
          <p:nvPr>
            <p:ph sz="half" idx="1"/>
          </p:nvPr>
        </p:nvSpPr>
        <p:spPr>
          <a:xfrm>
            <a:off x="533400" y="1303283"/>
            <a:ext cx="3810000" cy="5181600"/>
          </a:xfrm>
        </p:spPr>
        <p:txBody>
          <a:bodyPr/>
          <a:lstStyle/>
          <a:p>
            <a:pPr>
              <a:spcBef>
                <a:spcPts val="1200"/>
              </a:spcBef>
            </a:pPr>
            <a:r>
              <a:rPr lang="en-US" altLang="zh-CN" sz="2400" dirty="0" smtClean="0"/>
              <a:t>Unit 1 – Introduction</a:t>
            </a:r>
          </a:p>
          <a:p>
            <a:pPr>
              <a:spcBef>
                <a:spcPts val="1200"/>
              </a:spcBef>
            </a:pPr>
            <a:r>
              <a:rPr lang="en-US" altLang="zh-CN" sz="2400" dirty="0" smtClean="0"/>
              <a:t>Unit 2 - </a:t>
            </a:r>
            <a:r>
              <a:rPr lang="en-US" altLang="zh-CN" sz="2400" dirty="0" smtClean="0">
                <a:latin typeface="Comic Sans MS" pitchFamily="66" charset="0"/>
                <a:ea typeface="宋体" charset="-122"/>
              </a:rPr>
              <a:t>An Open System Approach to </a:t>
            </a:r>
            <a:r>
              <a:rPr lang="en-US" altLang="zh-CN" sz="2400" dirty="0" err="1" smtClean="0">
                <a:latin typeface="Comic Sans MS" pitchFamily="66" charset="0"/>
                <a:ea typeface="宋体" charset="-122"/>
              </a:rPr>
              <a:t>SoSE</a:t>
            </a:r>
            <a:endParaRPr lang="en-US" altLang="zh-CN" sz="2400" dirty="0" smtClean="0"/>
          </a:p>
          <a:p>
            <a:pPr>
              <a:spcBef>
                <a:spcPts val="1200"/>
              </a:spcBef>
            </a:pPr>
            <a:r>
              <a:rPr lang="en-US" altLang="zh-CN" sz="2400" dirty="0" smtClean="0"/>
              <a:t>Unit 3 – </a:t>
            </a:r>
            <a:r>
              <a:rPr lang="en-US" altLang="zh-CN" sz="2400" dirty="0" err="1" smtClean="0">
                <a:latin typeface="Comic Sans MS" pitchFamily="66" charset="0"/>
                <a:ea typeface="宋体" charset="-122"/>
              </a:rPr>
              <a:t>SoS</a:t>
            </a:r>
            <a:r>
              <a:rPr lang="en-US" altLang="zh-CN" sz="2400" dirty="0" smtClean="0">
                <a:latin typeface="Comic Sans MS" pitchFamily="66" charset="0"/>
                <a:ea typeface="宋体" charset="-122"/>
              </a:rPr>
              <a:t> Architecting</a:t>
            </a:r>
            <a:endParaRPr lang="en-US" altLang="zh-CN" sz="2400" dirty="0" smtClean="0"/>
          </a:p>
          <a:p>
            <a:pPr>
              <a:spcBef>
                <a:spcPts val="1200"/>
              </a:spcBef>
            </a:pPr>
            <a:r>
              <a:rPr lang="en-US" altLang="zh-CN" sz="2400" dirty="0" smtClean="0"/>
              <a:t>Unit 4 - Net Centricity </a:t>
            </a:r>
          </a:p>
          <a:p>
            <a:pPr>
              <a:spcBef>
                <a:spcPts val="1200"/>
              </a:spcBef>
            </a:pPr>
            <a:r>
              <a:rPr lang="en-US" altLang="zh-CN" sz="2400" dirty="0" smtClean="0"/>
              <a:t>Unit 5 - Emergence in </a:t>
            </a:r>
            <a:r>
              <a:rPr lang="en-US" altLang="zh-CN" sz="2400" dirty="0" err="1" smtClean="0"/>
              <a:t>SoS</a:t>
            </a:r>
            <a:endParaRPr lang="en-US" altLang="zh-CN" sz="2400" dirty="0" smtClean="0"/>
          </a:p>
          <a:p>
            <a:pPr>
              <a:spcBef>
                <a:spcPts val="1200"/>
              </a:spcBef>
            </a:pPr>
            <a:r>
              <a:rPr lang="en-US" altLang="zh-CN" sz="2400" dirty="0" smtClean="0"/>
              <a:t>Unit 6 – </a:t>
            </a:r>
            <a:r>
              <a:rPr lang="en-US" altLang="zh-CN" sz="2400" dirty="0" err="1" smtClean="0"/>
              <a:t>SoS</a:t>
            </a:r>
            <a:r>
              <a:rPr lang="en-US" altLang="zh-CN" sz="2400" dirty="0" smtClean="0"/>
              <a:t> Perspectives on Infrastructures</a:t>
            </a:r>
          </a:p>
          <a:p>
            <a:pPr>
              <a:spcBef>
                <a:spcPts val="1200"/>
              </a:spcBef>
              <a:buNone/>
            </a:pPr>
            <a:endParaRPr lang="zh-CN" altLang="en-US" sz="2400" dirty="0"/>
          </a:p>
        </p:txBody>
      </p:sp>
      <p:sp>
        <p:nvSpPr>
          <p:cNvPr id="4" name="内容占位符 3"/>
          <p:cNvSpPr>
            <a:spLocks noGrp="1"/>
          </p:cNvSpPr>
          <p:nvPr>
            <p:ph sz="half" idx="2"/>
          </p:nvPr>
        </p:nvSpPr>
        <p:spPr>
          <a:xfrm>
            <a:off x="4495800" y="2406869"/>
            <a:ext cx="4269828" cy="3841530"/>
          </a:xfrm>
        </p:spPr>
        <p:txBody>
          <a:bodyPr/>
          <a:lstStyle/>
          <a:p>
            <a:r>
              <a:rPr lang="en-US" altLang="zh-CN" sz="2400" dirty="0" smtClean="0"/>
              <a:t>Unit 7 – Advances in Wireless Sensor Networks: A Case Study</a:t>
            </a:r>
          </a:p>
          <a:p>
            <a:r>
              <a:rPr lang="en-US" altLang="zh-CN" sz="2400" dirty="0" smtClean="0"/>
              <a:t>Unit 8 – Operation and Control of Electrical Power Systems</a:t>
            </a:r>
          </a:p>
          <a:p>
            <a:r>
              <a:rPr lang="fr-FR" altLang="zh-CN" sz="2400" dirty="0" smtClean="0"/>
              <a:t>Unit 9 – </a:t>
            </a:r>
            <a:r>
              <a:rPr lang="en-US" altLang="zh-CN" sz="2400" dirty="0" smtClean="0"/>
              <a:t>Future Transportation Fuel </a:t>
            </a:r>
            <a:r>
              <a:rPr lang="en-US" altLang="zh-CN" sz="2400" dirty="0" err="1" smtClean="0"/>
              <a:t>SoS</a:t>
            </a:r>
            <a:endParaRPr lang="zh-CN" altLang="zh-CN" sz="2400" dirty="0" smtClean="0"/>
          </a:p>
          <a:p>
            <a:endParaRPr lang="zh-CN" altLang="zh-CN" sz="2400" dirty="0" smtClean="0"/>
          </a:p>
          <a:p>
            <a:endParaRPr lang="zh-CN" altLang="zh-CN" sz="2400" dirty="0" smtClean="0"/>
          </a:p>
          <a:p>
            <a:endParaRPr lang="en-US" altLang="zh-CN" sz="2400" dirty="0" smtClean="0"/>
          </a:p>
          <a:p>
            <a:endParaRPr lang="zh-CN" altLang="zh-CN" dirty="0" smtClean="0"/>
          </a:p>
          <a:p>
            <a:endParaRPr lang="zh-CN" altLang="en-US" dirty="0"/>
          </a:p>
        </p:txBody>
      </p:sp>
      <p:sp>
        <p:nvSpPr>
          <p:cNvPr id="9" name="Date Placeholder 1"/>
          <p:cNvSpPr>
            <a:spLocks noGrp="1"/>
          </p:cNvSpPr>
          <p:nvPr>
            <p:ph type="dt" sz="half" idx="10"/>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0"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r>
              <a:rPr lang="en-US" altLang="ko-KR" smtClean="0"/>
              <a:t>1-</a:t>
            </a:r>
            <a:fld id="{6961AF3F-357B-4795-BA10-F3CC5EC85656}" type="slidenum">
              <a:rPr lang="en-US" altLang="ko-KR" smtClean="0"/>
              <a:pPr>
                <a:defRPr/>
              </a:pPr>
              <a:t>3</a:t>
            </a:fld>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3">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Emergent behaviors</a:t>
            </a:r>
            <a:endParaRPr lang="zh-CN" altLang="en-US" dirty="0"/>
          </a:p>
        </p:txBody>
      </p:sp>
      <p:pic>
        <p:nvPicPr>
          <p:cNvPr id="51202" name="Picture 2" descr="Fireflies in the park"/>
          <p:cNvPicPr>
            <a:picLocks noChangeAspect="1" noChangeArrowheads="1"/>
          </p:cNvPicPr>
          <p:nvPr/>
        </p:nvPicPr>
        <p:blipFill>
          <a:blip r:embed="rId3" cstate="print"/>
          <a:srcRect/>
          <a:stretch>
            <a:fillRect/>
          </a:stretch>
        </p:blipFill>
        <p:spPr bwMode="auto">
          <a:xfrm>
            <a:off x="334251" y="1584489"/>
            <a:ext cx="2103120" cy="1395070"/>
          </a:xfrm>
          <a:prstGeom prst="rect">
            <a:avLst/>
          </a:prstGeom>
          <a:noFill/>
        </p:spPr>
      </p:pic>
      <p:sp>
        <p:nvSpPr>
          <p:cNvPr id="7" name="矩形 6"/>
          <p:cNvSpPr/>
          <p:nvPr/>
        </p:nvSpPr>
        <p:spPr>
          <a:xfrm>
            <a:off x="2506717" y="1462495"/>
            <a:ext cx="3883574" cy="1815882"/>
          </a:xfrm>
          <a:prstGeom prst="rect">
            <a:avLst/>
          </a:prstGeom>
        </p:spPr>
        <p:txBody>
          <a:bodyPr wrap="square">
            <a:spAutoFit/>
          </a:bodyPr>
          <a:lstStyle/>
          <a:p>
            <a:r>
              <a:rPr lang="en-US" altLang="zh-CN" sz="1400" u="sng" dirty="0" smtClean="0">
                <a:solidFill>
                  <a:srgbClr val="0070C0"/>
                </a:solidFill>
              </a:rPr>
              <a:t>http://www.reach-unlimited.com/p/645398991/when-fireflies-thrive</a:t>
            </a:r>
          </a:p>
          <a:p>
            <a:endParaRPr lang="en-US" altLang="zh-CN" sz="1400" u="sng" dirty="0" smtClean="0">
              <a:solidFill>
                <a:srgbClr val="0070C0"/>
              </a:solidFill>
            </a:endParaRPr>
          </a:p>
          <a:p>
            <a:r>
              <a:rPr lang="en-US" altLang="zh-CN" sz="1400" u="sng" dirty="0" smtClean="0">
                <a:solidFill>
                  <a:srgbClr val="0070C0"/>
                </a:solidFill>
              </a:rPr>
              <a:t>http://www.creationmoments.com/radio/transcripts/synchronized-fireflies</a:t>
            </a:r>
          </a:p>
          <a:p>
            <a:endParaRPr lang="en-US" altLang="zh-CN" sz="1400" u="sng" dirty="0" smtClean="0">
              <a:solidFill>
                <a:srgbClr val="0070C0"/>
              </a:solidFill>
            </a:endParaRPr>
          </a:p>
          <a:p>
            <a:r>
              <a:rPr lang="en-US" altLang="zh-CN" sz="1400" u="sng" dirty="0" smtClean="0">
                <a:solidFill>
                  <a:srgbClr val="0070C0"/>
                </a:solidFill>
              </a:rPr>
              <a:t>http://blog.whiteoaklodgeandresort.com/2015/06/10/synchronous-fireflies-put-on-a-pretty-show/</a:t>
            </a:r>
            <a:endParaRPr lang="zh-CN" altLang="en-US" sz="1400" u="sng" dirty="0">
              <a:solidFill>
                <a:srgbClr val="0070C0"/>
              </a:solidFill>
            </a:endParaRPr>
          </a:p>
        </p:txBody>
      </p:sp>
      <p:pic>
        <p:nvPicPr>
          <p:cNvPr id="51206" name="Picture 6" descr="https://upload.wikimedia.org/wikipedia/commons/thumb/d/d6/Fugle%2C_%C3%B8rns%C3%B8_073.jpg/220px-Fugle%2C_%C3%B8rns%C3%B8_073.jpg"/>
          <p:cNvPicPr>
            <a:picLocks noChangeAspect="1" noChangeArrowheads="1"/>
          </p:cNvPicPr>
          <p:nvPr/>
        </p:nvPicPr>
        <p:blipFill>
          <a:blip r:embed="rId4" cstate="print"/>
          <a:srcRect/>
          <a:stretch>
            <a:fillRect/>
          </a:stretch>
        </p:blipFill>
        <p:spPr bwMode="auto">
          <a:xfrm>
            <a:off x="334252" y="2998130"/>
            <a:ext cx="2095500" cy="1571626"/>
          </a:xfrm>
          <a:prstGeom prst="rect">
            <a:avLst/>
          </a:prstGeom>
          <a:noFill/>
        </p:spPr>
      </p:pic>
      <p:sp>
        <p:nvSpPr>
          <p:cNvPr id="5124" name="AutoShape 4" descr="http://www.darkgovernment.com/news/wp-content/uploads/2009/04/fcs-network.jpg"/>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9" name="矩形 8"/>
          <p:cNvSpPr/>
          <p:nvPr/>
        </p:nvSpPr>
        <p:spPr>
          <a:xfrm>
            <a:off x="327667" y="4207157"/>
            <a:ext cx="2063385" cy="369332"/>
          </a:xfrm>
          <a:prstGeom prst="rect">
            <a:avLst/>
          </a:prstGeom>
        </p:spPr>
        <p:txBody>
          <a:bodyPr wrap="none">
            <a:spAutoFit/>
          </a:bodyPr>
          <a:lstStyle/>
          <a:p>
            <a:r>
              <a:rPr lang="en-US" altLang="zh-CN" sz="1800" dirty="0" smtClean="0">
                <a:solidFill>
                  <a:schemeClr val="bg1"/>
                </a:solidFill>
              </a:rPr>
              <a:t>the flocking of birds</a:t>
            </a:r>
            <a:endParaRPr lang="zh-CN" altLang="en-US" sz="1800" dirty="0">
              <a:solidFill>
                <a:schemeClr val="bg1"/>
              </a:solidFill>
            </a:endParaRPr>
          </a:p>
        </p:txBody>
      </p:sp>
      <p:sp>
        <p:nvSpPr>
          <p:cNvPr id="15" name="矩形 14"/>
          <p:cNvSpPr/>
          <p:nvPr/>
        </p:nvSpPr>
        <p:spPr>
          <a:xfrm>
            <a:off x="298942" y="1548045"/>
            <a:ext cx="2274982" cy="646331"/>
          </a:xfrm>
          <a:prstGeom prst="rect">
            <a:avLst/>
          </a:prstGeom>
        </p:spPr>
        <p:txBody>
          <a:bodyPr wrap="none">
            <a:spAutoFit/>
          </a:bodyPr>
          <a:lstStyle/>
          <a:p>
            <a:r>
              <a:rPr lang="en-US" altLang="zh-CN" sz="1800" dirty="0" smtClean="0">
                <a:solidFill>
                  <a:schemeClr val="bg1"/>
                </a:solidFill>
              </a:rPr>
              <a:t>synchronized flashing </a:t>
            </a:r>
          </a:p>
          <a:p>
            <a:r>
              <a:rPr lang="en-US" altLang="zh-CN" sz="1800" dirty="0" smtClean="0">
                <a:solidFill>
                  <a:schemeClr val="bg1"/>
                </a:solidFill>
              </a:rPr>
              <a:t>of fireflies</a:t>
            </a:r>
            <a:endParaRPr lang="en-US" altLang="zh-CN" sz="1800" u="sng" dirty="0" smtClean="0">
              <a:solidFill>
                <a:schemeClr val="bg1"/>
              </a:solidFill>
            </a:endParaRPr>
          </a:p>
        </p:txBody>
      </p:sp>
      <p:sp>
        <p:nvSpPr>
          <p:cNvPr id="5126" name="AutoShape 6" descr="The Internet leads to emergent behaviours...so does Life."/>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grpSp>
        <p:nvGrpSpPr>
          <p:cNvPr id="21" name="组合 20"/>
          <p:cNvGrpSpPr/>
          <p:nvPr/>
        </p:nvGrpSpPr>
        <p:grpSpPr>
          <a:xfrm>
            <a:off x="6635640" y="1523646"/>
            <a:ext cx="2371725" cy="2381250"/>
            <a:chOff x="6635640" y="756416"/>
            <a:chExt cx="2371725" cy="2381250"/>
          </a:xfrm>
        </p:grpSpPr>
        <p:pic>
          <p:nvPicPr>
            <p:cNvPr id="20" name="图片 19" descr="QQ截图20150804124034.jpg"/>
            <p:cNvPicPr>
              <a:picLocks noChangeAspect="1"/>
            </p:cNvPicPr>
            <p:nvPr/>
          </p:nvPicPr>
          <p:blipFill>
            <a:blip r:embed="rId5" cstate="print"/>
            <a:stretch>
              <a:fillRect/>
            </a:stretch>
          </p:blipFill>
          <p:spPr>
            <a:xfrm>
              <a:off x="6635640" y="756416"/>
              <a:ext cx="2371725" cy="2381250"/>
            </a:xfrm>
            <a:prstGeom prst="rect">
              <a:avLst/>
            </a:prstGeom>
          </p:spPr>
        </p:pic>
        <p:sp>
          <p:nvSpPr>
            <p:cNvPr id="18" name="矩形 17"/>
            <p:cNvSpPr/>
            <p:nvPr/>
          </p:nvSpPr>
          <p:spPr>
            <a:xfrm>
              <a:off x="6791451" y="796233"/>
              <a:ext cx="2134426" cy="646331"/>
            </a:xfrm>
            <a:prstGeom prst="rect">
              <a:avLst/>
            </a:prstGeom>
          </p:spPr>
          <p:txBody>
            <a:bodyPr wrap="square">
              <a:spAutoFit/>
            </a:bodyPr>
            <a:lstStyle/>
            <a:p>
              <a:r>
                <a:rPr lang="en-US" altLang="zh-CN" sz="1800" dirty="0" smtClean="0">
                  <a:solidFill>
                    <a:schemeClr val="bg1"/>
                  </a:solidFill>
                </a:rPr>
                <a:t>The Internet leads to emergent behaviors</a:t>
              </a:r>
              <a:endParaRPr lang="en-US" altLang="zh-CN" sz="1800" dirty="0">
                <a:solidFill>
                  <a:schemeClr val="bg1"/>
                </a:solidFill>
              </a:endParaRPr>
            </a:p>
          </p:txBody>
        </p:sp>
      </p:grpSp>
      <p:sp>
        <p:nvSpPr>
          <p:cNvPr id="10" name="矩形 9"/>
          <p:cNvSpPr/>
          <p:nvPr/>
        </p:nvSpPr>
        <p:spPr>
          <a:xfrm>
            <a:off x="3788980" y="4043525"/>
            <a:ext cx="4062248" cy="461665"/>
          </a:xfrm>
          <a:prstGeom prst="rect">
            <a:avLst/>
          </a:prstGeom>
        </p:spPr>
        <p:txBody>
          <a:bodyPr wrap="square">
            <a:spAutoFit/>
          </a:bodyPr>
          <a:lstStyle/>
          <a:p>
            <a:r>
              <a:rPr lang="en-US" altLang="zh-CN" dirty="0" smtClean="0"/>
              <a:t>a future combat system</a:t>
            </a:r>
            <a:endParaRPr lang="zh-CN" altLang="en-US" dirty="0"/>
          </a:p>
        </p:txBody>
      </p:sp>
      <p:sp>
        <p:nvSpPr>
          <p:cNvPr id="22"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23"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pic>
        <p:nvPicPr>
          <p:cNvPr id="5122" name="Picture 2" descr="http://testbed.eyeingtheweb.com/Images/FCS.jpg"/>
          <p:cNvPicPr>
            <a:picLocks noChangeAspect="1" noChangeArrowheads="1"/>
          </p:cNvPicPr>
          <p:nvPr/>
        </p:nvPicPr>
        <p:blipFill>
          <a:blip r:embed="rId6" cstate="print"/>
          <a:srcRect/>
          <a:stretch>
            <a:fillRect/>
          </a:stretch>
        </p:blipFill>
        <p:spPr bwMode="auto">
          <a:xfrm>
            <a:off x="0" y="4672766"/>
            <a:ext cx="3811236" cy="2185234"/>
          </a:xfrm>
          <a:prstGeom prst="rect">
            <a:avLst/>
          </a:prstGeom>
          <a:noFill/>
        </p:spPr>
      </p:pic>
      <p:pic>
        <p:nvPicPr>
          <p:cNvPr id="14" name="图片 13" descr="fcs-network.jpg"/>
          <p:cNvPicPr>
            <a:picLocks noChangeAspect="1"/>
          </p:cNvPicPr>
          <p:nvPr/>
        </p:nvPicPr>
        <p:blipFill>
          <a:blip r:embed="rId7" cstate="print"/>
          <a:stretch>
            <a:fillRect/>
          </a:stretch>
        </p:blipFill>
        <p:spPr>
          <a:xfrm>
            <a:off x="3825768" y="4469010"/>
            <a:ext cx="4372302" cy="2388990"/>
          </a:xfrm>
          <a:prstGeom prst="rect">
            <a:avLst/>
          </a:prstGeom>
        </p:spPr>
      </p:pic>
      <p:sp>
        <p:nvSpPr>
          <p:cNvPr id="25" name="灯片编号占位符 24"/>
          <p:cNvSpPr>
            <a:spLocks noGrp="1"/>
          </p:cNvSpPr>
          <p:nvPr>
            <p:ph type="sldNum" sz="quarter" idx="4"/>
          </p:nvPr>
        </p:nvSpPr>
        <p:spPr/>
        <p:txBody>
          <a:bodyPr/>
          <a:lstStyle/>
          <a:p>
            <a:pPr>
              <a:defRPr/>
            </a:pPr>
            <a:fld id="{6961AF3F-357B-4795-BA10-F3CC5EC85656}" type="slidenum">
              <a:rPr lang="en-US" altLang="ko-KR" smtClean="0"/>
              <a:pPr>
                <a:defRPr/>
              </a:pPr>
              <a:t>30</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下载 (28).jpg"/>
          <p:cNvPicPr>
            <a:picLocks noChangeAspect="1"/>
          </p:cNvPicPr>
          <p:nvPr/>
        </p:nvPicPr>
        <p:blipFill>
          <a:blip r:embed="rId3" cstate="print"/>
          <a:stretch>
            <a:fillRect/>
          </a:stretch>
        </p:blipFill>
        <p:spPr>
          <a:xfrm>
            <a:off x="6619875" y="0"/>
            <a:ext cx="2524125" cy="1809750"/>
          </a:xfrm>
          <a:prstGeom prst="rect">
            <a:avLst/>
          </a:prstGeom>
        </p:spPr>
      </p:pic>
      <p:sp>
        <p:nvSpPr>
          <p:cNvPr id="2" name="标题 1"/>
          <p:cNvSpPr>
            <a:spLocks noGrp="1"/>
          </p:cNvSpPr>
          <p:nvPr>
            <p:ph type="title"/>
          </p:nvPr>
        </p:nvSpPr>
        <p:spPr/>
        <p:txBody>
          <a:bodyPr/>
          <a:lstStyle/>
          <a:p>
            <a:r>
              <a:rPr lang="en-US" altLang="zh-CN" dirty="0" smtClean="0"/>
              <a:t>Emergence in </a:t>
            </a:r>
            <a:r>
              <a:rPr lang="en-US" altLang="zh-CN" dirty="0" err="1" smtClean="0"/>
              <a:t>SoS</a:t>
            </a:r>
            <a:r>
              <a:rPr lang="en-US" altLang="zh-CN" dirty="0" smtClean="0"/>
              <a:t> (2)</a:t>
            </a:r>
            <a:endParaRPr lang="zh-CN" altLang="en-US" dirty="0"/>
          </a:p>
        </p:txBody>
      </p:sp>
      <p:sp>
        <p:nvSpPr>
          <p:cNvPr id="3" name="内容占位符 2"/>
          <p:cNvSpPr>
            <a:spLocks noGrp="1"/>
          </p:cNvSpPr>
          <p:nvPr>
            <p:ph idx="1"/>
          </p:nvPr>
        </p:nvSpPr>
        <p:spPr>
          <a:xfrm>
            <a:off x="346841" y="1229710"/>
            <a:ext cx="8471338" cy="5018690"/>
          </a:xfrm>
        </p:spPr>
        <p:txBody>
          <a:bodyPr/>
          <a:lstStyle/>
          <a:p>
            <a:pPr>
              <a:spcBef>
                <a:spcPts val="1200"/>
              </a:spcBef>
            </a:pPr>
            <a:r>
              <a:rPr lang="en-US" altLang="zh-CN" sz="2400" dirty="0" smtClean="0"/>
              <a:t>An </a:t>
            </a:r>
            <a:r>
              <a:rPr lang="en-US" altLang="zh-CN" sz="2400" dirty="0" err="1" smtClean="0"/>
              <a:t>SoS</a:t>
            </a:r>
            <a:r>
              <a:rPr lang="en-US" altLang="zh-CN" sz="2400" dirty="0" smtClean="0"/>
              <a:t> cannot achieve its goals depends </a:t>
            </a:r>
            <a:r>
              <a:rPr lang="zh-CN" altLang="en-US" sz="2400" dirty="0" smtClean="0"/>
              <a:t>                    </a:t>
            </a:r>
            <a:r>
              <a:rPr lang="en-US" altLang="zh-CN" sz="2400" dirty="0" smtClean="0"/>
              <a:t>on its emergent behaviors </a:t>
            </a:r>
          </a:p>
          <a:p>
            <a:pPr>
              <a:spcBef>
                <a:spcPts val="1200"/>
              </a:spcBef>
            </a:pPr>
            <a:r>
              <a:rPr lang="en-US" altLang="zh-CN" sz="2400" dirty="0" smtClean="0"/>
              <a:t>After exploring “</a:t>
            </a:r>
            <a:r>
              <a:rPr lang="en-US" altLang="zh-CN" sz="2400" dirty="0" smtClean="0">
                <a:solidFill>
                  <a:srgbClr val="0070C0"/>
                </a:solidFill>
              </a:rPr>
              <a:t>interdependencies</a:t>
            </a:r>
            <a:r>
              <a:rPr lang="en-US" altLang="zh-CN" sz="2400" dirty="0" smtClean="0"/>
              <a:t> among systems, </a:t>
            </a:r>
            <a:r>
              <a:rPr lang="en-US" altLang="zh-CN" sz="2400" dirty="0" smtClean="0">
                <a:solidFill>
                  <a:srgbClr val="0070C0"/>
                </a:solidFill>
              </a:rPr>
              <a:t>emergence</a:t>
            </a:r>
            <a:r>
              <a:rPr lang="en-US" altLang="zh-CN" sz="2400" dirty="0" smtClean="0"/>
              <a:t>, and </a:t>
            </a:r>
            <a:r>
              <a:rPr lang="en-US" altLang="zh-CN" sz="2400" dirty="0" smtClean="0">
                <a:solidFill>
                  <a:srgbClr val="0070C0"/>
                </a:solidFill>
              </a:rPr>
              <a:t>interoperation</a:t>
            </a:r>
            <a:r>
              <a:rPr lang="en-US" altLang="zh-CN" sz="2400" dirty="0" smtClean="0"/>
              <a:t>”, </a:t>
            </a:r>
            <a:r>
              <a:rPr lang="en-US" altLang="zh-CN" sz="2400" u="sng" dirty="0" smtClean="0">
                <a:solidFill>
                  <a:srgbClr val="FF0000"/>
                </a:solidFill>
              </a:rPr>
              <a:t>maxim-like findings </a:t>
            </a:r>
            <a:r>
              <a:rPr lang="en-US" altLang="zh-CN" sz="2400" dirty="0" smtClean="0"/>
              <a:t>are developed: </a:t>
            </a:r>
          </a:p>
          <a:p>
            <a:pPr lvl="1">
              <a:spcBef>
                <a:spcPts val="1200"/>
              </a:spcBef>
            </a:pPr>
            <a:r>
              <a:rPr lang="en-US" altLang="zh-CN" sz="2000" dirty="0" smtClean="0"/>
              <a:t>Because they cannot control one another, </a:t>
            </a:r>
            <a:r>
              <a:rPr lang="en-US" altLang="zh-CN" sz="2000" u="sng" dirty="0" smtClean="0"/>
              <a:t>autonomous entities can increase their influence through cooperative interactions</a:t>
            </a:r>
            <a:r>
              <a:rPr lang="en-US" altLang="zh-CN" sz="2000" dirty="0" smtClean="0"/>
              <a:t> with others</a:t>
            </a:r>
          </a:p>
          <a:p>
            <a:pPr lvl="1">
              <a:spcBef>
                <a:spcPts val="1200"/>
              </a:spcBef>
            </a:pPr>
            <a:r>
              <a:rPr lang="en-US" altLang="zh-CN" sz="2000" u="sng" dirty="0" smtClean="0"/>
              <a:t>Emergent</a:t>
            </a:r>
            <a:r>
              <a:rPr lang="en-US" altLang="zh-CN" sz="2000" dirty="0" smtClean="0"/>
              <a:t> composition is </a:t>
            </a:r>
            <a:r>
              <a:rPr lang="en-US" altLang="zh-CN" sz="2000" u="sng" dirty="0" smtClean="0"/>
              <a:t>often poorly understood </a:t>
            </a:r>
            <a:r>
              <a:rPr lang="en-US" altLang="zh-CN" sz="2000" dirty="0" smtClean="0"/>
              <a:t>and sometimes </a:t>
            </a:r>
            <a:r>
              <a:rPr lang="en-US" altLang="zh-CN" sz="2000" u="sng" dirty="0" smtClean="0"/>
              <a:t>misunderstood</a:t>
            </a:r>
            <a:r>
              <a:rPr lang="en-US" altLang="zh-CN" sz="2000" dirty="0" smtClean="0"/>
              <a:t> because it has few analogies in traditional systems engineering</a:t>
            </a:r>
          </a:p>
          <a:p>
            <a:pPr lvl="1">
              <a:spcBef>
                <a:spcPts val="1200"/>
              </a:spcBef>
            </a:pPr>
            <a:r>
              <a:rPr lang="en-US" altLang="zh-CN" sz="2000" dirty="0" smtClean="0"/>
              <a:t>Delay is a critical aspect of systems of systems</a:t>
            </a:r>
          </a:p>
          <a:p>
            <a:pPr lvl="1">
              <a:spcBef>
                <a:spcPts val="1200"/>
              </a:spcBef>
            </a:pPr>
            <a:r>
              <a:rPr lang="en-US" altLang="zh-CN" sz="2000" dirty="0" smtClean="0"/>
              <a:t>…</a:t>
            </a:r>
            <a:endParaRPr lang="zh-CN" altLang="en-US" sz="2000" dirty="0"/>
          </a:p>
        </p:txBody>
      </p:sp>
      <p:sp>
        <p:nvSpPr>
          <p:cNvPr id="7"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36866" name="AutoShape 2" descr="data:image/jpeg;base64,/9j/4AAQSkZJRgABAQAAAQABAAD/2wCEAAkGBxQTEhQUExQVFRQXFBYWFRcYGBcYFxYWFRcWFhgXFxcYHCggGB4lHBUUIjEhJykrLi4uFx8zODMsNygtLisBCgoKDg0OGxAQGzImICQvLCwsLSwsLCwsLCwsLCwsLCwtLCwsLCwsLCwsLCwsLCwsLCwsLCwsLCwsLC8sLCwsLP/AABEIAL4BCQMBEQACEQEDEQH/xAAbAAABBQEBAAAAAAAAAAAAAAAEAQIDBQYAB//EAEwQAAIBAgMEBQcIBgkDBAMAAAECAwARBBIhBQYxQRMiUWFxMlKBkaGx0QcUI0JTYpLBFTNygpPwFiRDVKKy0tPhNJTxY3Ojwhd0s//EABsBAAIDAQEBAAAAAAAAAAAAAAECAAMEBQYH/8QAQhEAAQQAAwMKBgEBBgQHAQAAAQACAxEEEiExQVEFEyJSYXGBkaHRFDKxweHwQiMGFTNikvEkU3KCNEOissLS4hb/2gAMAwEAAhEDEQA/APNsPgZHSSRVJSIAyHzQxyg+uuySAaVqGoqLqii6oorjdjbLYWdJA7KAwJAJsRfW4pHszCkCpt8NqviMVMxdmXpHABJtYMbC1SNga0IBUdqspS12WpSlqz2LsV8SzKg8mN3/AAKT+VK5wbtQtASRFTY8acIWky0aQtKptqKlKWrHbuOaaZ2bziB4DQewClYyghar8tPSFpctSkLXZaNIWly1KUtLlo0haXLUpC12WpSFpctGkLRODjIOfJmRCua98oudASCLXoHgpavd+sfHNOGjRFHRRarf7NdONtOHDlVUDC1uvao5yzeWr6S2ly0aQtLlqUha7LUpS0uWjSFpbVKQtaFN4WGAbD5yPplP7uV7i/iBVPMjnM1bkec6NLPg351fSTMltUpS11xRpLmC7MO0eujSmYIGOZlVlBIDgBh2gG4v6axUutajy0aQtLajSFpbVKQtdlo0pac5JJJ4kknxOtSkLXWqUhaUCjSFr0D5MNtCJ5QY4/1EpvlF9Fva/YeysuIjsBS1jtsYnpJWbKi3PBRYVoY2ghaCy09IWly1KQtdajSFpctSlLS5aNIWly1KQtdajSFpctSkLVnhNiSPDLMB1Uy38Wa3xpC8BwajutVxWrKS2uy1KQtEw4t1jeIGySFSw7ShuPfQLASCpmULa+oD1C1NSW12WpSlojA4CSY5Yo3kbsRS3rsNKDiG6uNICzsWmwXyb45wC6JAvbLIq+xbmqDio9g17gmLSNXad6to/k5gS3T44EnQLDGSb9zEkeyoJJn/ACM8ys0mKw8ejn7eAtXOH3L2YnFMRMfvyZL/AMPLSXiDvA8L+qR2OgGwE+iLhwGAV8iYCA2FyXvIf8YN+VNzEuXM6Q+GiynlUc5kbGPE/hWkEsSfq8Nhk/ZiUe6qjh72uJ8U/wDecm5o8vynYfbLlmAWIAGwsnPnzpnYOMNG3zVEfKuIe9w0odn5RybQnPBAf3DVJghG0+q1NxmLdsb/AOkp/STnjAh8U+JpCyDreqtE+N6np+U60v8Adovwj/VQyw9c/vgn57G/8sfvivF5dxr+S4PpFaudC0iZ6Cn3JmHAXoiRqbnzvCr5t2p1+oacOCPxA3pNtQM7hlh6MCONcoBAuiBS2vMkE+mowUNqbn2lVpgYcjTo84DvTclSkcy7LRpS0uWpSFojBzlC1iRdGXTvFAttDMoSKakLXWo0haXLUpC0tqlKWutRpC0tqlIWly1KQtLajSlpyceF+43/ACqUha9M3d2xENmYlTDHcBLi7Wa7WuetfTuNYJYzzw1VrXDKV5ziXDMSFVdeWb8ya3gUqS5RWpqQtEYHASTPkijeR/NRSx9NuA7zSuc1otxpAWdAtbg/k6kUZsXNHhl06v62XwyKbD1nwqkT5zUTS70HmhI9kQuRwHqfJaLZewNnxAMsDztyfENcfwlstvHWo6OYmnOr/p91kOPjq2Nvv9lYY3bEvViiIiB5RKECr3W1Hr5VbDhIhb3C646rBicfiHkMa6r4aafVOueZJ7ybn1mp3JNTtQ+GjMsxygtk0AAvqf5NWPcI49TVrPGx00xyi6Vy+AKDNM8cK9sjhfZWH4hpNMBJ7Auo3AS1b6aO0qobbWz4SxM7zsTwiSw8MzaH11aRiZAAGho7SlZhMLES57y4ngK/fNDyb+Qj9VhL98j/AP1APvphgJXfPJ5BMcTh2fJFfef90Od/sT9RIIx91D+bGrhyZCfmJPeVWeU5W6MAHcFC29+MbjOfQqD3LVzeT8MP4ep91lfynij/AD9B7JjbfxJ4zy+hiPdVwweHH8B5LM7H4k7XnzTP0ziP7xN/Ef403wsHUHkFX8ZiP+Y7/UfdTx7UB4oPVXnsq9lzaJjx6ebbwJFCihzaJTFoebe/3iloqZCpbRtxKnxUflapZQyKJ9kQPxSM+sfGjzjghzaFl3Pw7fVI8GB99MJ3BDmygZPk8jbyXYeIv7qb4mtoUyv4qPF/JuE6UZgzZR0epUBrre4sb6XojEg0jbws/PuLiV4Lm8CDVwnYd6Gd/BVuI3bxCcY3/CasEjTvQ53iEC+BccVNOpzzVGYSORops4TclGlMyVUqKWtBtrd3ocPh5Q6sZVYsM66WNhbXXSqY5czy2tiZwoAqgtV9Ku0tqlIWltRpC0dhcYyxSoDoyrp3h1PxpCwFwKObRSbG2FPimywRM9vKbgi/tOdB4cakkjIxbio0F2xbHC7l4bDLnxUhxEnKKIlY79jS+U3oArMJpJTTBQ4nb5KmfERQiz0jwGzzWow2LZIwkaJAnmRDKPSeJPfSiJmazr2lZnYuVza2dgVDtvaKxMC7AWBkC6lnKgkaDgtwNTYcdamIx0eHjcL6ZGg4d6v5O5HxGOmY4N/pgjMTpfYOKLwO0op7mNgbAFl1BQMARoeWo1Fx31MJjI52gA9KtQjynyTPg3lzm9Ak0RqNu/gURg8A3XnmKwx8A8pCKFHPXXXStU+KjaBG3U8BqubhsBNI4yOFDdemndtVbj9+MDDpEr4txz/VQ38T1j6rGqAyeTb0R5ldNuFhj29I+QWex/yg4yQZY2TDp5sKhfW5u1+8Wq1mDjBt3SPanMrgKboOxVe08f0zI1usI1ViSSWYXuxLEkk3rTEzICO1ZZTmNqKOrwsrkTHTBUORMdOFnciEpgqHIhaYKkpaKVSx4Fe1h6TXm7XvbRKYLsdvWD+VLaFqdMG3nn0gULHBG1MmGfzl/CfjQsI2p0hk+6fSR+RpdEbU6LJ2D0N8RQ0UR2AxEisDlPrU/nSOaCEQrHauObpDYG2nAX5d1IxopF1IZcUeYPpU/CmypaCmXFDmB7qFFSglZYn8pFPiAffUtw2FAxtKFl2BhH4wr6Bb3U4mkG9IcOw7kDPuNhG4Zl8D8b04xcgS/DN3FV0/yaRnyJbeI+FWDGneEpwztzkPtHcDEPHGgdGEeYLrbRjfn33pmYuMEnigYpq3KhxO4GLX+zJ8LH3VobiojvVZbKNrVVYjdvEJ5UbDxBq0SsOwpC4jaFBh9izyOESJnc8ABr/wO86Uxe1oslQOs0FstnblRQZWxh6aU8MPGbID/wCrKOPgvtrC/Fl2keg4n7BSSRkW3U8B9ytY05yBFCxxgaRxjKg9A4+mswGtnbxVUkz3ijs4DYqm3SS/dT2n+fdWsHK3vWAjPJ2BWOGizOoN7X1t2c/ZSOfkaXLTFEZJAziV5ltDD4iWOadoZOkmnC2yNdY1GbKNPJv0YH7FeXdndbjtJX1WF0ERZExwDWjiNuz381LshMTB81xCxSh4pnRgEe7RdR7EW4HPKPV2UW5m04DYhM6GXPGXCiAdo27PsFWbzRYuTFYgTvNMYXk6z3/Vq5VXVdFUEW8kAa16+ExhgLaFrwrwb1VRHWkLM5Ex04WdyJjFMFncUVGKcLO4oqMUwWdxRcEZOgBPhTXW1UmzsWsO7TDCCXKc2cm33SBy9FYRjRz+S9KWx2Bd8PnrW1QZSOOldIG1x3CtqdTJFZxJXnF7cuV5sjCxskpcm4S407x31TIXAik7CCDaECU6TMpkSlTBymRKCbMplWlRtSqtBNan4mlRtSKtBG1KooI2nhO6gopFiHYPVQtFSLEOyhaKkEQ7KFqJ4iFS0U7o/GhailjgJ4kge+gXUpSlEKi9lAvx0Fz4mlzEoFo4IZtmRMblFv6RTB7hvVBw0RNlqil2NGe0emmErkjsHGUJHuwiiysRzN7Vb8Sd6pbyc0CmlSQbPaE3iAZirAsxIA6pKgKOPWC3ueFI+XPoVqgwrYtd6psVids5LRphWkM7AFg4UQ5QVLDpL5s172v4UQIL1uq9VqWT278om08JA/TR4YYhMW0LAK5TIIEmUj6Tnnve/AjStMeFikdoTVX60lLqQ2295CuM2ksmRs0CJHmUGwyRPlHdd3Nu+rI4bjYRx91U91Erz1dTewHhXSCxPKJjSnCzOci40pgsznIqNKYLO5yJjWmCzuKIRaZUuK0R2l/VFjv/AGjf5V+NZRD/AFy/sWl2I/4YM7T9lUCtwXNKWmSq+i2T3H1153nF7QsRkGziL25ix1pS+0AwhEy7PzBBYDKttDx1JufXSh9WiWXS5dlfzc1OcUyKRdld/tNLzibIpV2V3++hzibIpV2X973/ABoc4iGKRdmfePt+NLzibIpF2aPOP8+mhn7EcqlXZ4840M/Ymyp64BfOb10M5RyhSLg185vXQzFGgpBhV7W9dDMUaCeMOvafWaFlGgpI4FOguf3j8aBJRACJSBV14nxJFVl9o6BPBHH40qi5vCooU0yqOJHrFFKXNCrtrbw4bDaSyANxyDVvSBw9NWsie/YEHSNbtWax3ym4ZfJV29Sj31e3BvQ54IfYHyhnFYqPDpEEz5wGYk2IRmGgA5gVJMLkYXEp2yWaWpiweOvGWxEOkwZwsZ60VhdBdjY3v1u+s5dHwViyO83yaz4sTZsUmaTFvOCYzohiWFI7A8VVFF+6tMOLbGR0dgr1tI5trzzf2IrtLFDsZFPfaKMflXRwusTf3eVjmdTiqeNK1ALE96LiWmCzOei4o6ZUOKJEZBseINqINql2imQUyocVMtMqipg2gHeT67fCiNtpCdKSinCRLemQWtTHLXm8hXtS4KdccOyhkS5lIMdQyKZ079IjtX1ipzZQ5wJw2kO0ei591TmypzgTxtDx9R/OhzaPOJ4xx7D7PjU5tTnE8Ytuz2/8UMgR5wp6zP2D20MoRzlSqXP/AIpeimzOUqxv2+6ltqPSTsluL29NS+ARutpUMuNhTy5VHpphG87AkM8bdrlLBioinSXPR8mItm/Z87x4VRO/mfnKZkrXDMNimXaygdVD6fzrGcQHJ+d4BB4vbr3VVVQT6bChzvBVOnfsCbJtOQ/Wt4U4clMj+KCvJJJcsRGgu7sbIL9p9WlWssmgqac92p0G0nYq/eTbDwIvzcWDqfpz5RFyCI1PkcOPHWt+Hw7Senu3KSSc2Bk37/Zec4kEkkkkk3JJuSe0k8a6NKlr0BLFRpWh6stx4H/SEAS+br2s2T6jfWytb1Vhxodl04ce0di6eDkZl6Q38L3HtHBerhMVkmOZuoXA/rHDKoPD5vrXG6VH3/C6gMOZo41/H/8ASkkjxQ6HrN12AP8AWON43b7DTyaBDtPf8Jmug6WmwdXtH+ZYTbDwR42cPhGxOIJXR5CyBramyopfq5NCORrs4KKVzek/K2h27Se6ti5HKM0AYMrATZ1rLsDe03837SOw+Ix9vosJhoB2LDEv+Yk1rLML/J5PifsuMcRJ/FoHgkxG0McB9PhYJl+9BGw/wcKsZDhXfI8jxI+qR2Km/k0HwUOBxmAkdTJA2GYEEtExaM286NtVH7NWSYbENb0HZh26Hz90jMRhnu6bcp7Nnl7InffZqhhiIjmikNwygFLnkWB0PiKowUjv8N+hG7ejj4m/4jNWneNiy610VySpVNFVlPBpgkIS3pghSW9MhSsooHPN/wCfCuISF61GRYFjyY+JPxpS8IZUXFss+aKQyhTIjItnW5gUhkRyolMEObUpkKNBSBI14t7RQtxUto3pr7QgTiw9dERyFKZowuwe2opJFjjGZibaCo6F7W5nINxDXOytCrcfvgI2K9GQQba6VczBF4u1S/GFpqlVz78SnyQBWhuAbvWd2OkOxV8+9GIb65HhVzcJGNyodiZTvQiYqeZgil3ZjYKLkn0VYWRxizQCrBkkNCyVrtj7sJFZ8TaWXlFe8aH75Hlnu4eNcPG8q/wh811sPgGs6Uup4bh38VaYuQyOoOoAv3W5ADkPjXmpXOe/VbzqVMatBQKEjGaRj2dUfz/PGnabKqq3IrFOkIvMetxWIeUf2j9Ue2ulhsI+XsCqnnjgHT28Bt/AWY2ptiSUi9lRT1YwBlHfY8T3mu3FhmRih5rkyY2SU66DcNym3g2wZIYUuuia9VeNz3aaAVXDBleStk2KzMaOxZCaOtVLOHoSSKpStD1rNg7rvC0WMTGYRbDQSBioZ01RiHXUBuF642MneXFtUNmvf+F6DAQxFmtuN30a4dx4rR/O58sg+fbLtIWLaPpmGU2+n7q51u4j98V1gyOwebfp3f8A1ROHfFSlBHitnOYyGARZWOismoEx0sxqdM7x++Kh+HZZcx4vTaON9VRy7ExKPLM0mHDOuoijdWdluRYszEmxt6B2VpidIXdPUbO79tcTlaKF8H/DlwcCTrRuwAQKAN9EV4+FZPh8QBcrNbts/wDIroNLOxeOkixQFua71UOHxct+q9z5rHj3C/xq/I3eFVHNNdNd4H8+6ZioI8QSrr0U3JrWuew9vp9daIpHxatNtWgTNlOSQU5V2z8XLhHZGAZDpJE2qSKf+OB/8VpljZiGhw27jvCkWJkwzyNo3g7D+8Uzb+yVjCzwEnDyHq38qN+Jjbw5HmPWa4JiSY3/ADD1HFXzwtyiWL5D5g8CqgGtSxkJ2amCWkuamCFLs1MhS2uNxiRMVY6juA95rzjGF4sL1DpA00gZd5Ixz9vwFWjDOKrM4QU296jgP59JqwYQpDOUDNve/LT+e6rRgxvSGZ6Bm3jlbnVowzAqy9x3oOTacjcWPrq0RNG5IVGju5AF2Y8ALknwA409AC0pC0+wthYyGSOZk6JVYG8six3F+xjf2Vjnnhe0sBvuFrTBDM1weBXfp9VHit3pJHZvnOEYkk2+cKTr40W4ljRWV3+lR+FkcbseYQWO3dxUIzPC2Xzls6+N0Jt6auZiYnmg7Xy+qofhpWC3N+/0U+w93JcQM5+ih5yMND3IvFz4ad9V4nGRwaHU8P3YjDhHy67Bx9uK1+zEjhLR4dcqjR5DrJIewt9UfdHZXmsVjJZ3dI6cF1IWMj6MY7zvKOjrAQrwrIQJ0IYMLknXX1cKhY3JatoZbQ0UBa9rWHFjoo8TSRRueaaEjqAs6DigZseIQVh6zEkmUjmfMU8PE138HyYGDNJt4Lh4nlQNtsH+r2H3Kz85JJJJJOpJ1JPea64AAoLkZiTZ2oOQUU4KKwuzA2VpWKqVuFFsxQfWJOiL943vyBqpzjqGj/fh2nsW2CEyUXGh619h2+QK754puMJhInUaGWXVb+MhsfRbwoOjyazPrsG30WrNE0dFori79+iGxMU5/WYXByDmI7xSfusrAesGqxJDue4d+oQ52K6Ib4WPwtzuFgojgmXo2yPI+eOZVJB0UqeTDTjYX7BXOxpJk1o6bti7eAGSMFh3+Posvvd8kqteTAkI2pMLHqH9hvq+BuO8VypMPerV6fB8sFvRm1HHf48V5fJDiMHNZhJBMhuOKsO8EcR3jQ1jOZh4FekYYsRHpTmle1fJfvTNjYpBNlaSIoMwGUsrhtWA0vdDwtW7Dyl4ObcvKcs4FuFe0xDR16HdS3VaFyVTbd3ejxCkgBJOTDn3MOY9taYMS6M9i5mP5MixLbGjuPvxWJWIyFoJRaZL5CePV4qTzHYa61hlSN+U7fdeXDHSEwS6PbsPdu9kDjPpI7t+sjNj2lSba+BtV8fQdQ2H6qovMkfS+Zv0Re7secNA4JhnGUmxISQeQ/cQbevuqrFGqkb8zfUbwtXJshzGJ3yP07juKyOJiaN2R9GVirDvBsa3McHAOGwqOYWuLTuUeenCTKlDU4QITs1FCk3eLazzSsxckEmwvpbwrDBC1jQKXalfmcqitFKq11qNIWltUpC11GkLVxsLYhnDSO4iw8essrcB91R9ZjyA7fC9E0wjpoFuOwfu5PHGZDpoBtPD94Kzw+2HJMOzIuhS3WmaxmYec8h0jHcKyvjAGfEOvs3eW9XiRsY/p6f5jt/HcFJHu2hObESySvzsf/u9yfVVBxxGkbQB+7gsMmMZe8on9BYPnFIO8SEn26UBjJ+I8lT8Yze1Pw+xWjObA4l0Ya5GNr+rQ+kEVb8S1+k7L7VphxF6xOo8P38qxwO83SN0ONUQzDRZeCHsEi8FH3hp4VRieTMzecgNjh7e21b48a1xyy6Hju8fdHQYVorq4s1yT39hB5iuEW0tLWluhUxvY2BJtoBqSe4VS4J0eHWKJFk1YC/Rg63PnH6vvrZhsA+VozaBZ8Tj4sM3K7V3Afc7vqq3GYxpNDoo4KNFHxPea7kGHjhFNC85icZLiD0zpuA2IGVa0WswQciUbVgCZg4QWJcXRFLuO0LwX95iq/vUryaobTp+921XRNBNu2DU+G7xNDxSG8i3kP6wtLMRoejQ5UjXsBNgOymJEfy7tB3naVo562Znb9T3DQALe7H2WI1UZQHA100T7qdgHDtPOuJLLmJJP5XZw+HcDX8t54dg4Aeu9WWIwQcWcB17CNfQeRqkP4LY/Dktp/SHA/ZD7NaKEjDdIpkszqpIzlC7WIHO3DTspHOBcr8NhTBDlGoBOvebpRbVwyyYmBHBK9HObXI1BhAOhHafXSq4bFXTbs4ad8RDLGGQCIrqcyEh7lGJuvKlcxrhRV8GJlgdmjNKDcnc87PlxGWTpIpRHkJ0dSnSXDAaHR+I9QquKHmyeC2cocofFsZYpzbvhrXsthV65a6oosPvhh8mLhkUavYEDmVIHtDAeiutgnZoXNO5eW5Yj5vFxyN2u+x9jSCxk0UUsmQKzjWWRutHF9xU/tHJ7dAe2xq+Nj5GDNs3AbT2k7glyQRyuO0772N7K3n0CbHjMfNpEejH3rs9uRKoMqeBtSPbhY/m1PZs8ztWxmJmcaZp4fWtB3GkHtNsWumLhixSdmUxzAczG9hc9wvQjfDf9Mlh8x4qSSWcszfMUfA7D5rM7WwCoqTQsXw8hIViLOjjyopRyceojUV0oZi4lrhTh+2OxYp8PzdEag7D9j2qHZuCeZiqC5Csfwgn8qtfKIxZVTIS80F3zR+yn5xqr5pyp8tSlstdlqUhamw2GZ2CqCSeyg4hosottxoK+2fsVI0WTEDrNbJGQTx1F0UguxuDluAAQSdbVmfK55LY920/nd3+XFXNY1ot/l+7e5W+AwE0jqkbPECeH9XUAcy0SC+g5E3rI98bQSdf9X1Kdkwc7Iw68NPtw370HvfijiMRHgsOLRRtYAAANIdWkYDsFz66swzObjM0m0/TgmmcMwiZsHqd5Wo3e3fBXIhywoeu/OR+du38q5c0xkdmd4BZ44PijZNRj1K1WF2VAuixBu9hmPras5c7jS6cMGGboyO+2r9SlxewIJBrGEPavVI9WhoNme3erJeTsNMNWUezQ+ixW2dkth5AGPVPkSfHsI/5rowyCQaeS8tjME/CyAOOh2O9+H6UJjsN85Qo4tOg6p87u9P/ADWqCTmXAj5TtTxyGUGN/wAw/f3zRW5u0emUYWUnMgJhbixUatFrxsOHh3VTyrgwTzrN+33911OT8XmHMv2jZx03eytpMfYWiGQczxc+J5eAqqHBMj1OpXNxPK8knRi6I9T47vDzQVbFzLXWopgmstROE2DErFclOkZlYIt8ulrM7H6qi417SALnhVKC7S6A2/vFdLB5WNMjxpqB9/Lig0kkAOXotbXURs1wCCLliWIuAb25VZ0Dtvvv9CqMwoiMDyv8+iLwmAeaMmOMhrACwORspLWu3C5PG9u4capklbG6nHT14KRwy4iP+mzXTjlNEnf794G1bj9IRpcu6qTYlbgkHmLC9cGSeNuhcF6xlMJJ3oWbeWEcMzeC2/zWqg4yPcmM7QvIPljxrnG4eRcyf1ZHRhcEFndtCOYuOFJM6yHDgvUcjBroDe87PAKTd35R7mNNoB5Atws0bskqhst84QjOOqO/TnRZiK0cmxPI4d0odOzd4L17d5sM6GXDSdIr2u2d3Og0BzklSL8DatTSCLC4Esb43ZXiii9rYgxwu6gEquYA8NKJWeRxa0kLzrGfKs8UjI2GzZTa4JAOgOl/Gt8OBdIwOzDVZW4l5F0ENu38qCiSYTIwWSRpELSC0a2UdGM3eCdKvxOBcGNLdaFGht7U3xJAuloBvdgsS4cPIHjVgpAVghkFs2hOotpWYNlhblc3Q1t30sk7opXtkdYIBrsvf3jchYtm4c/qsVHfMWAkBTraAE5uJAzW7zetJxriOk3s04flc/4BgFRSjjrprx7xrXajcNvhgIi0Jd1EbMl8jMGKmxa6Xvci96R2EncA4Db2rrRYZjRl3DZ795RO7200xyTozIbSSZFFwyxA2jkIJvfv0qvERGEjTcPPeE78MyRpZuPpwIWTOEzNJFbTExSachicOvSI47My3B7a1xPIAcf4kf6Tp6LjYRxlidG7br5jYh/k+2kiSNeNP1bm/WvopNtSeytWPic5oo7wrsDIGuNjcUT+m0+wj/xfGh8O7rFDn29ULCZa6dLFaXLUpC1q9wTCMQCwYsAxXhbRSdfVWDHh5j0W3BuYH2Vo93MIJ8Q8smuW4UdwIBt+0zEnwtzrFi5MjGxN7z9vKlThj8RI5x3e9ep1PktXtdujjIHYFAHAZr3sOWin11gi6bl2Czmzt2Dw19gPVeW7pJmkxE3Fgpy/tSta/qBrs4/oxtj4n6Lil5LHuG3YPEr1jD4cIqRrwUAeJ5n0m9cS7ty6mQNyxN2DT8qyVbCwqgm11GtDRQS0Eyq95sIJMNIDxVS6+KC/t1Hpq/DPyyjyWDlOATYV4O4WO8a/hYDOckMo1ZW6M24kfVHq0rtADM5h2HVeQzHm2SjaDXt6aJ77KEU5naZIVWQOL6tfQkEaAa3Fib1PiM8fNhpNil02YOQS87mDQDeu3y96XYzerAl2IkkF2J0juov+9f2UrIcQ1oBaPNVzYKGSRzmvqzdVp9Va7IeHEI5hlWQgA2Fww1+sjAMPVaqpJHMcA4V+8UG8mnI43fCv21E62OulXA3sXNILTRREWz5GF7ZV85jlX1njVT8RGzaVriwM8gsNocToPVM+ZQK7NI5lvkARBZcqLopY8RmMjaef3Vyp+UB/EcfX8UF1/hoCGtebA3DYe896Jl2rw6OKJAOFlBI8Daw9VcibHzbjS3NLNMrAK2aBVj7XMsjxl2LIFLA3tZtRbkeFYZmzZGyPNh11rw7FfmJ2ppFUtSFRtVoSFbfFbGhxGHWGeNZEyKLHiDlAup4qe8V3QwFoBXUhlfEQ5horFbK+TjD4fHWa00EsUjIkg6yMjR8x5Wj8aRkIaSt+I5RkmY0bCOG9ZrfzEts3aC/MvoB0SEqvktqfKU6N6apncWOBaulyTC3FQvbNrrv3dy1O7u+y7ThlwrpkxDwSAW1jfqkXF/J48D66uw+Jtw4hYeU+SHYZhe0231CyI+T3HWAY4VNADmmN73vewFr8vCvQ/FQXYvy/e9ea5k7yPNO//HWJPGfBDyvrk+V+7y5dlEYyMbnbvT33qc0OsPNaHZ+5JiQIksB5k59WPMnSufLM+R+ZwKzPw7nG8w81Dt3cnFvCwjEbt1bAOvJhfyhbherMNOxkgL9ikeDkDr0rvWTxW6O0Y7k4SW1/7N0fS1gAFJPHXhXUZiYDsePEK7mJG7EJgcZjcK1kTEQu2UHMrJci97kgadnGrXthkFuIIHioZnxau2Le7tYrDARfOJJRMjM+fQx5nQoRZRcAA/8ANcybPZyAUfPQ2skEuEa6wMv04KuO5mIiBkw0iYmMowDREZtRbVb+4mtgx0TzlkGU3vSnBvALoyHCtyo/0ZivsJ/4b/CtnPQ9YeYWLmZeqfIq8g3bwpveSYAKzEnIPJBNuB7Kyuxcw2Aeq1jDwnefRR7N2ZhnAPQytc2UNKLnlwRBzppJpgazDy9ykijicLynxPsFf4XDQYY5+iiVhf6zG3IgySMQp4iyg27qyOdLMKzE/vAD6rU1sUetD97SfohtnbcWBvoVhc2IynEHMb2Ol4wL6CpNhnSHM+x/2/lUYWOGA/09dK+b8KybeVcSyxsrwSXYZJBo7WQARyDqsdeGhOYWqluHMQu7HEeO0LaZM57fwBpx/KzO7KGP53HbrLlNv/acg/5q6GP6TY37vcLh3UcgG0UfIr1OOUNlcahgGHgda4VV0V2y8Zw8bDRHcUeDWddQEEWEtRFV+38QI8PMx8xgPFhlHtIq7DszStHasmPlEeGe48D5nQLAYeYxokQOVmBmkYcY4raZTyZhz4gMO2u2Wh7i87BoBxPsF5jB/wBNjWnael3D3PoO9JsrYvzpw8gGQAFI/qRxnySwHlM1tB2anTSlxGJ5kZI9u87yVqjBld2DyA3abydw4ala6PYEQW3WAtxBVAP3QoWuU6RxOp18fdbm4dpbrmrjmr2Cz2K3fwyyiQSsJFa6tAAj94ZvJN+B0P5VrjfPlojQ9b9tY+fhgef6mbhQ18TsR77RsSY41Q+dbM3oJ0HoFUvDqpxtUDFNa64mBvbtPmdngg5pWY3Ylj2k3rFIE3OOebcbTKwyBaWFZ7eba8kZVYWjvrnvqyHS2nAXueI5VfgsFFLbpgezcDx/QtsQ4rIzzzdJ0ry9cagnS5iIOWw7yLAi1ddscGTmmM6J+jtLv7rSFptz8LPipnlLSTInVQ2IXMw1OXyRYEj01y+UI2xQthhjou21roOJ7VMpOxazFYeKLSfERRMdAmbPISeWRdawQ8mzPFlKWgfMaW4wuMjcuqOrGNsjgEEow5MOVdAELoFhaASNqjx+zI5ipfOCuYKUkkiIDWuLxspIOVdD2UUAaWf298n+ExKnN0ok+rKZZJHFuAvKzXXu91VSRNeNVtwmPlwzrZs3hYvdzcvE4HaMWcZ4XEqdKvk2aJ7BhxU3A46d5rPFE6OUHcu1jeUIMZgXtGjtND3jZxVPhsMTwHDQ8K9cXL5OI+xGJg2833UM4UMR4J8MROgGtEmlVkvYEVHAwNwpB7R/xQzApebINgI6DaEy8JJB3Zm916UxsO0DyTDETMOjyPEqzw28eIHFww7GUflY1S7CRHdSvZypiW/yvvH+ymbH4eX9dhYyTxZBlb18fbSfDPb8j/NWjlOJ/wDjRDvG398U2HY2GzZsNiJcNJ3m48Dfj4ZqDnTAU9ocP392K6N+DcbikLD2/uvmj/meO/v8X8NPhVOaH/lnzK21iP8Ant8gvNztDFRnLK0oPZKCb/jBvXq+Yw0gzRgHu/C4ssuIj0cT4/laHA7RdIOkaxZ7iMBUUhV0JBUAi5uPBW52rlzwsMuRo2bdT9/PyTMxckcWZ51dsFAaeHE6eBRWx92+nPSTHNbTXVR91FFgbeodhrJLji3oRaDjvPb+6qzDwOlGd50/dANmnHZ2KPelcDhYxmUSyMSqQCOHNIwOUi6xhkF9M3quawTcoSRbze7U+67vJ3Ij8U+8xDRtJDa/9oWOGOxGcgskjKAGwQByLGt+pE2oMqgsTa7am5frrXMGKnEplzdLeF692AwboBDkpu52++J7D26d2i02Fx0UiJjIWzhbRYgHy8jiw6QectrZvrDL2Gu9g8S3ExmLxHYfb8rw/LHJ78DKHvGh0J3EHf8AvYtBsfa4gPQym8R60Ug1sG19K+439CSQl/Sbt3hcvDYpsB5ic9H+Luw/b6dy1eGe4ujKyngQbj2VheKNOFFdyJsgFxuBCkxGLWMZpHVR/PDtoNYXmmi1odKI25pSAsnth5ca6qqtHhlNy79TN39b2CujCI8MLJt3ZqvP4102OcGtBbGN50vt19EHidmRmSVnlvnuMsQuQuYWGZrAdUAc6duJcGtDW7OP7xVD2Qte5z33elNF6XpqdNmiNj2l0YYQoFzG5LdZr2sO4WA4Wqrmsxt5+yBx+QERNqzdnU39PRCz4l38ti3idPQOArQxjW7AsM08kpt7if3hsVdtPaUcChpCQCbCwJueNtPCr2xl+gSQxOkdTVkcfvV9OssKNpGyEOdGuQQcoOlrcas+EBYWuO+9F2IsLTMrjvvRXEG8xlljiiiPW1LPoAvEsAOI0NjeuZLggxhe92zhxUEGVpc4rTQYZ3NkUt4D3nlXEe0nYrYWOf8AKLWa3s2Xhllz4jHJASmWSJB00rAEEWVT1OA1PmiulgOcazKWXrYPD9+66TI8g6ZpZ1t4MDCf6tgzM/22MbPc349CvV9PGugI5HfM6hwb7qOnaPlHmocXvVjsT1TM4X7OK0SAdlktceJNM2GNmteeqofNI/en7ubIY4mAGwvNFpx+utSWQZD3FVxxnOO8ILePa08G1MXLE7xSDESgEaXUObXB0YEAGx0NeUe4h5IX0jDQxyYdjXCxQXo2429bbUlSLEJZoopGYxu6LJcxhSVUggizc7a8q0RSZ9q43KGCGGotOh9FuNkYcRzToubKBEQGZnsSGvYsSRwFXrmFW9RBeL4xOhnfzc7A+hjXcYczAvMSjJIe8o9DSolQzrlYOPTTtNiis8gynMFYxNcAjnSbE93qunj0DZlXrBQWYKCx8lQTxY8hSunZH85q00eBnxJPMtJIFlCbe20uGSMtEGLF1YM+QqyW0A6NuTCseLxb4HANogrtci8jQcoxuLy4OaaIAH3Vw0AsLCzZRcXzDNYZgDYXF72NhW2GRzmgu3rz2Nw0bJXsiugSBe00kgjuNDVxdS57Y8w0Uvzc9gqZwhzDkLh9pxsMucx/ck60Z/etb1qPGuI7ATRHNC77Fd2HHxPFE5ew6jz9wEFvViTBAsnQx9VlVGAIQKSW+ochFyT6auwc2JklMchOoN3t4bVc7CRSkFzRpsI07d2iz0G0Xwsl42lbEuzNHArkIcxLdLMumRNcwUm5GpKjUvi8e0M5prQTQ8Pz6L0XJvJudoe/osb5nuWd2jtdhI79IZsQ/wCsxFiQL8UgtbKLaZ9L8FCjVuETre/ivVRxgtDapo2N9/bzs7KePQggWINwQGBBHMG9Itg10Kv9nbRZnzowTE8DcWixSnjHMDoHPncGNr5WGY2Ryua4OaaKx4nCsfEY3jMw7RtI7R2fTu0Ww2ftjDvhZ83SLLErscOw60LAcQx6zR5rA6ac+RPegxzp5Giqdv7fBfP+Uf7Ptw42l0ZPRIro+Ksdg4mB4UdUDOVXOekawewJFktbjwJNW4iaVry3YN2m7xXFEUWHNNae8uOvgMqtBjmHkhU71UA/iN29tZrLtptF2Kku20O4ffb6qv2ttHo42lfO+W17dZtSBzPfV8Med2UaKgB0z6J17Vj9r71dJkyROpSRZLlrXy8iAOBrpw4XLdnaKWuLCZbs7RStYt74sqXVzI1roovZibWBa16T4V1nXTisrsE+zR04rRIdBcWPMdndVIWByo95MDiJDGIopJkNwVQeS4Bytmtpx5m2h7a0xSRsBzkDvW/k+IyXlGvHdX0VJLsjodcXisPhCMpyKennDBbH6OPRb3vxte3ZSuxbHaMaXegXabhQPnKEh3vwuDJ+Z4eSeTLlE2KbQAclhj+rfXVgdKzyskn0kIA4D3VuWHhfeqzaO9W0sXo0rrH5kdoYwOyy2LDxJoNhiZsH3Tl7iKGgVQMFkdVfQNzX/keHrq7NY0VJGuqv8PgkXgov2nX31UXEqZQosUvRyLIOB0Yfz3e6nbqKVbtDa126CZ8Zh/8A3A34QW/Ks05qMq6EXIF6XvPulhsctpk64FlkXSRfBuY7jcVx3sa7au5h8VJAbYfDcvIts7n4/ZTNLh3ZorWMsVwwXjaReK+IuNONZXMfFq1d6LE4XG02UURuv6FC7t76bRSYuhfEEgdIjKZMyjhe2q2vx7+dI2eS+K0y8l4PJR6PbfuvZt2d5lxSjNFLBLbrJIjAfuOQAw9R7q2RyZt1LzeLwZgOjg4cQR6jcsbvBs12mmARyDIxBCsRqSeNu+uzDIA0aryuJicXuFb0Hs/DS2sYpARpqjcPVVr3NvaFmYx9UWnyKN+ZORYxv+FvhS52jei6Jx0o+SAnxi4VCZwwubRoB9JK3moDy4XbgL8zYGnFYtkQsak7ls5K5Inxby2qaNrispt7aOd74pc78Fw6syx4ZDa92UG8xHbextmv5A4Er3PdmfqfovomDw7MPGI8No3jvcfb9HFJtGTpoUjllLRAkYfEkG8bED6HFKLkaKLNrYC4zDQAuLgA46DZ2diZkYikdJG2nH5h1q/k3976K9PHLgQQCCCCCCNCCNCO+vRwkGNtcF8rxrS3EPBFan6ph6rX5HjWgdIUuY/oPzbii71WrrWTx2HAFx6aZrr0KokjAFhJGk6RSfNmUStlClmyxhG0d8vBnAIIBvoDYEgA5cZzjm0we67fIXw0cxdiHECrFbD3/ZZHelDBlSM3M0fSYiRlcPK/SOjXt5KEpmy8ySTyA4uIjMTsvmvfcmYpuMj56qAJDRwA+6styNnRvhpHaLDs4nC3m5L0d7L0hHOq2jorVO886BZqt3f2LRtsiLolboMBmMkgJ+jtZViIt1uN2a/iKatNgVQec5GZ+wce3sWW34wKIuHKRwIWEubovJOUpa+QnUXPrqqUbFuwTyS8EnStu3fxUexg80bOM4xETRpDMiO5QSLJfphYlktHlzWJXPwIsBowkTprogECxengsfKcjMOW2La68w+/urD9H4oyJFAkkMhGbE9GG+bo55xkaE2tcC4voDYaeghkHM58TRO7j4rxXKEcLZSYwS3dp+6LU4xvmsSGVcS4JyZhHnbNa92uw49bh5p7q5s2IDTdbeCzYHkeTHF2VwYRudY8tFWbWwM2Khinw0UjLnZWSXJDmUfW68lgL3F+NbMDioyDm04GvZWTckSYR/NlwcSLtuweJpUDbDkUfS4nBQ2C3HS9I91N75Iw/W7QLA2rpfFR/wAQ4+FfWkhhaPmcPP2UuAxWBw0gkeebFsuYoscQiRWY3JvK1+Z4LVck0rxla0N7zf0SPjgc3KXHXgK+qJxXyivww2EjX70haZvG3VAPrrPzJPzO8tEjI4GfJGPHVZ3be8WPmW800gQm2VSETwyJbTxp2RRg6BaDLIR2IGLY68Wa/hoKYvKIao9pYIKoaMWKm/iP5/Oo11minrgjYJQyhhzFKRSsCbj8PnQjmNR8KLTRSOFhT7MxGdAeY0PiKDhRSg2EXLEHUqeY9vI1AaKVwtXfyXP/AFtA2nRCQnuARh7CapxmkZKfCC5AF7Pg8UkqLJG6ujC6spBBHcRXKBtdRzS00Qq3asAkxECMXymOdiFd0uQYQL5GF/Kb10FBsXjfyozw4bEHDYMdH5LzlWa5exype99AxY97jsrJM4A01eh5OifJHnlN8L1WH+fTfayfjb41TmPFdL4dnVHkk+fS/ayfjb41MxU5hnAJfn032sn42+NTMVOYZwCvt3oGcLJJJK4aQxRxKznNJlzAzMp+jjHE26xAa2gJFjLOqyYjK05QAN5PZ2cSrHLI+LSIyqcTIEDT6mPDxGPpMuHy6aRnygR2Lbyid/aksCPZ0Ru3k3Wvj+eCO2nuRHaP5vL1maIMHfN1ZpBHnGQC1mZbjW4J101hjG5GPFuF5xx2CtQLrVS7Q3ejw0DS4eTOejBkjkYOk0fS9GQVWxFjY8TbWxBAJBaGiwmZO6V4ZIN+hAog1e398k/YGOfDQdPaR9nkkZLFpcNJmAIU6Ax63ubA/dY66MNO6LpD5eC5XKvJ8WMfzTqEo2O4jt9vsttLHy+I7+B1HgdRXejfYDgvnOJhLHGN20IWx760aLnU5AyrcEHnWYLfVikHhDoVPFTamdxSwnTKdyyHyiH6WDh/0/3vtpuyuFj/APG8AvpH9mf/AAXiUDsPeM4eNo+iikVnz9fpQQ2XLplI5VjDqFLuvgzuzAkGq3Kz/psSoX5th8oZmAvPxYKD9fsRfVU5zsUGEN3nPp7dqZitsrPGZZYI+jgGSONGlUPLOwPWYnNYJFIdDyHbUsO1I2KGN0RyscbdvIGgH5IQuz98FhDCLCqmYqWKz4gE5MwGoe9uu2lWxT80baPusuL5POLAErzpsrT6Ir/8gyfZP/3WK/3Ku+OfwHkFh/8A5+Lru8z7ofbO8TYrBvmUrlxEHGWWS948T9oxtw5VVNO6ZtEDTgFrwOBZgpraSbB2ntCk2fiI3TB4d4wWlhdUlzOCsjT4gRgqDltnCgkjgx7K0YTFuhys3b1h5W5MbijLOPmGzwATo9mIQDdtR4V3i8rxTWBNxezlyHKNeI4305VA43qrCwVopMHJmRT3a+I40rhRTtNhNxUIZSp5ioDRVm1BbMkumU8VOU+jh8PRTOGqLDoiJFuCDwpVYFXbGiYu8KqzlTcBQWNj3D0eumkcAMxNd6LQVqsHurjH8nDyD9qyf5yKxPx2HbtePDX6J+bcdyKwPyfzxu5klw8SNrZnJYHwAt286zS8tYdo3nyH3QEDgdSFax7rYdfLxd+5Iz77msD/AO0DB8rfW/oEeZbvKstkbJwsJxM0HTPKMLN5VrEZeSgXuSBSxcrPxRLCNAL2LRhYWCUUvI92N6cTgWzQSWUm7RtrG3iv5ixqpshbsXtZsJFOKePHevXNlb94bHKCQ0WMjR+jj6Xo1lZsvUWTMoNyq9VrHxrS2YOHauHPyZJC69rd5rZ3hedbb2DiFmY4qKBJnJkYPi4EYlyTmymXhe9ZnMdeo9V24cRDkAjcaGmjSfsgf0MfNwv/AHuG/wB6lyn9IV3Pt4n/AEO9l36GPm4X/vcN/vVMp/SFOebxd/od7Iht2ZRGJTFAI2Yqr/O8PkLDiobpbE91HIauvUJRiYy7KHG+GR1/RdBgJUV1T5uquMrgY7DgML3sfptf/PbUFj/cIuLHEE3ps6DvZP2vs/EpiVkiie6R4YoyLJIoK4eIdV0uji4tcEg05BvTsWNkkZaWuO923Tedx1CI2htHaEwQGBowhVh0cEyEshuhJA5EkgcL8qhLjuTRtgbZLrviRv2p208bjp4xG2HKrpmyYeVS1mLjMQOGYk2FhfwFK4vIqvRWwtw7HZg7XtcO76aLYbkyywYJFIaMmSUlWVhfydbOL1gxYeC0tcW7dn5XneW56xALddB+6K9/TcnOx8QKytMrdjz6Lime9oCX9NN5sf4at+IxHXP74pM7eqPJASbPlH9m3oBPur17cfhXbJB519VwzhJ27WHyVbPh3WQEqwBFjoeNaWTxPb0XA+IVDonsfZadewqr3lxmz0MIxcM8knREgxyZVydLLYWvxvmrlY0tEvS7F7z+z7J3YMc0QBZ296hhwmAZQy7N2mysAVI6Qgg6ggjiKy03qldjNODRlZ6IaLEbKaTo1weOMlyuQOS+YXuMt73Fjp3Utx3VFXZcWG5ucbXHcgN88PEDFDh1MKKvSyJLIOkEsoXRwx0six6cszd9LJWwK7CF5t8hs7AQNKHDxtZr9Hnz4/4i/Gq6WzMOB8l36PPnx/xF+NSlMw4HyROC6aG/RTiO9r5Jgt7cL5W14miCRsKV7WP+Zt94TcUk0jB5Jw7iwDNMGYAG4sSbjUmoSTtKjWsaKa2h3LYzvntILWlUSaG4DsSJQCOyQSegivR4WXnIgfBfOOUcN8PiXM3XY7ioGrQsgUGx9lTO7pFE7rfMpCnLrxGbgPXSTTxxi3uA/eCaNjiaAWhTc6YC80kMA++4LeoaH11zpOVoGbLPp9VpEDh8xpdBu9s+J2Z55pibXWNQiXHefjzrDLy48imNA9fZEMjbvtGx4vCR/qsGhPJpSZD6jf31z5OUsQ/+R+n0TZ2jYFO28s1rKVjHYige+9YXSvdqSjzzkHLtKR/Kkc+LH3VUbO0pc5O0p2EwzyaopI5twUeLHSkyogE7FYxbLA8uT0IL+02HvoZU4bxWh3eSKF2JIQ5bXdxc63tbS3CuzybA+NznOFaBaI4yNyqt79y8BjbuskcM516RCtmP31vZvHQ99dF8bXLp4XGzQaVY4ey8oxu5GLjcqEWQDg6OhVh2i5BHgRWR0LgvQxcowObZNdhBV9s7CN0yDFBC6bP1MyiYKfnhVdCGB6hsOwGrACPm4fdY3ua4nmthdu0/jrw3qx2/gMP0bhUw1wMKbJAqMM8mHzHMEGhDtpf61E19Psq4y8Udf5bXXsDu3sVkcDhr+Rg/+oyf9KnDzP1fto6dm3gluT/N8t/N67VULh1ODwKFVKHbDKVI6uUuRlI4WtpahXRA7U4cedkdevN/ZWWBwmHaUKRg2HW6vzVRwVjx6Llb2VABe7yUkdIGX0t38vyhE2xiDjJ4hipY8PDhoXRYVRRquFSyhlsFvMTbupsxvbp/squYYWg5RmJI1v8AzHj2KTaG1ZxBM8WNxeeNFYB+iKm8kaEEKt/r39FAvNGiU7cMwPaHMbR00vgTvPYiWlxN8o2jib9K0Q+jitmW2vlcNfGpZ6xShkdXzTdl7So9g7UmxGEjkncu+eUXPGwy2FYMUS7KT2rjcuxMixAawUKRZaslLhrs9SlEcm05R9c+nX31iMEg2OWsTqdNsS+cD6BSlkwTiYLzj5VMUXxMLEgE4YcyOEsw4Cu3g83MNzbdfqV6Xkg5oSe32WlwSxnD9Z3B6HCZrICB9EtrEuL+yt2leSsBfmFAbXb+3uWVwLD9Lygk26fGX4k2tP8AVvb21X/5h8VrN/Ctrg36haPeaNXGGMKYcyzyEPJLBHroxudG83l2VY4A17LHG5zC4OJAG4OPZ3KuXY05CkNs45iQv9X4lbXGsGnEcaXL3eSvMtXefTb0vyisNg4OihaTJmkijkIXB4UqM65rAmxNSm7/AKBLcpJynQEjVztyix2zSHtF80EfQxyFpcNEDeR5EC2jRvszQI4V5KyOTSnZrsjRx3AcSOKHxuAlh1YYBwskauqwLcB2A+tEB7aBBHDyTsex+zOLBq3cPFaHH4LCxtllxEYRGfLDholBUsRfM4Fr2VePZWn+8GxAthZ5+y8NiJHTPzTvsjz80MNuYeP9RhUvyeY528bcB6DWKXGYiTa7y0+iqEjG/K3zUGL3mxMmhlZR2J1B4dXWsZBQMzzvVb0ut+fbS5UlpwloZUbThLQyqWr7djZInLM9+jTiBxY8bd1VP6KuiZm1OxLgJxO7XUCNFzLEui+UFGa3lWvcnifCgW0i05j9lZtMTa/LgOAA7ABoKWk9pM1AhS1h94dxJp8VPMk2HCySM6hmkDAMb6gRnWuwZYz/ACHqvSYflWCONrTdgcECPk4xH22G/FJ/t0vOR9YevstI5bww4+X5Th8nc/22G/FJ/t0MzOsPX2Vg5ewo4+X5Q+21nwMkCJJlkXC5WeIvYq2Ime19DbyeI4ir2nQEH9tNHLFis0gGhO/sACr8Tt7FSLlknldbg2JkIupBXnyIB9FQucVeyCJpsNHoiBvRjf7zP2+VJx9dTO7iiMLD1R6K7xUzDY+FcEhxj5HDdbMGAYhuN731pif6YPaqY2tOMe3dlH2VQN58b/eJvW/xqvnHcVs+Eg6o9FebKkLYvFvICxbZ+HJOoJY/MNST3m/oq3jfAfZc8isob1nf/JT40XwuL5/Qr2/bwdlLuKtPzs7/ALFXcm8MdyfnUZXpne2V7mM2sP1fHQ/Grc/asYw5qshugPHzVXujpgotLfSS9v3O2ufMNG+K5H9oz/xQ7laFqopeftJmqUpaer0C1OCpFekLU1rD/KQ300GpH9X8639tN3V0If8ACHj9V63kT/w/iVXQb2YlVCCRMoVV1SBjZBZbloiWsBxNXZyun8Mwm6Pmd/ig4dpyLMZw/wBKWZyxKEFnvmOUpl1zNpa2tJmN2tPNNLMhGnju8VpMJvGxTDzYh+rFiyLqsYsvRE+SiqG1PA99WtfYsrBPhg1xawbRxPHtJV1HvphQIx05OUsT/VkGa+WwB+rwOvfRzjj6Ks4aQ3Tdv+YqM/qsN/8AqYf/APmKV27uCui/l/1O+qm2hteGCRQzlA+EgykxrJ5MuIuCp0HHjRLgPL3SRwvksgXTjvrc1Cbc3mgnVljlLM80JUdEsdsrgm7jj4UDIDsTw4SSMguFUDvvdwWm2hu9g5Hch5ImzNf6y3JN+Nz7RXEOOp5B4n6rxbsOw7NFVz7lS8YZY5R2Xyt6tR7auZi2OVJwrtxtUuN2VPD+sidR22uv4hcVoa9jthVLo3t2hBCWmypLThJQyqWnCSlyo2tDujt4Yd2V/Ie1z2Ec/bSuhDxW/crYpsh7FocXsFZG6fByhH42+qSeP7N+YsQaznMzoyBaMgf0oyg5p3j/AOow7p/6kXWQ95XgPQR4UA0H5SgSR8w8l0OIhfyJ4z3NdD/i09tQtI2hQOadhRPzR+IXMO1SGHspbCaioZEYcVI8QRRCU2oi9NSW0FtDZeGnKtNAkjKuUMXmU5bswFkkA4seVaWTua0Noad/utkHKE8DckZodyF/o3gf7on8TE/7tN8QeA9fdXf3zi+t6Bd/R3Bf3SP+Jif92pz54D191P77xnW9AjZMLhzAuHOGj6FHMirnn0dhYnN0tzx4XtTfEuqqHr7qscr4oPMgdqdLoIL9BYL+6R/xMT/vUOe/yj191Z/f2N6/oPZPi2QiYiWaN4QkkEcPROMR1VjEGmZTc2aEczpWls0e8/VaW8sMMbQ+8wJNgDabv6qTH4ASQyRBsMnSKFLAYpjYOr6BjbigomWOqB9CnbyzEHBziTXYOFcO1ZwbjL/eYf4c9V3Hx9Cto/tJANx9PZX+z8EsECRB1ezOxKqyjrZbDr68qrlLTQC89ytjWYuYSM4VqpC1VUuVaTNUpS0iS99GkwKmV6QtTAoTamx4MSUaXpwyJkHRyoikZ2e5DRMb3c8+Qq5kwa0Nr1/C6mE5Tfho8jWg79UIN0MJ52L/AI8f+xROIHV9fwtg5el6jfVSLufhPOxf8eP/AGKU4gdU+f4Tjl+bqN9fdRba3SzYdY8IXJ6Yu/TTxg2yBRlORfzq2OZrm8O8/wCy0Yfldsjy6ahpQpUQ3Fxn3P8AuI6bMzrDzW8cq4Xrei1sGz5ujiV8MC0cSR3XGwKDkXLfKYWIv4mm52PeR5hZxjoATUg1JOrSdv8A3BVm8O7eKxLoyxpGqRLGAcVExNmdrlgqj6/ZypHyMP8AIeYWnD8pYWMEF92b+U9naeCBwu42LDoTksGUn6dOAINKHsv5h5q13K+ELSL9F6biJAzNcBhc8fHt4+2uJKAXHvK8faCxEAALKSAOPPnbQ+nh7aoMY2hBSDFzxqHzFkPA8R4G+oo9Nu9HMQhcR82m/XYdb+fH1G9nH0mrmYqRqRzGO2hVWI3PjfXDYgX5JKLH8QH5GtseOB+YKh2FH8D5rPbT2PiMP+tjYDzhqn4hoPTWxj2P+UrM+N7PmCAEtPlSWjsBteWI9Rjbs5fEeijrVblAa1C0+A38YaSLfv4/A++qXYeJ26u5XtxMje1WY23gp/1kcZJ52Gb1mxqv4Rw+R/norfiGO+Zqd+hcC2qPJEe1XYf5rilMWIG0WiDAdhpSLsKT+xx8ngTm9zD3VS4kfMxOGX8r0j7Jx44YiJ/2lH+g0uePgiY5eKHbB7QHGPDv+7H/AMU2aPiUpbLwHooHGMHHBxnwUH/K1G2dZCpOqh5J8QOOD9SSfkalDreqU5ur6KB9oSDjhrfuyD86OX/N9PZLZ6v1ULbVP2Kj0N8amU8T6eyGbsUZ2t9xB6/jRo8ShY4Jp2mexfVU1Q0SHHHu9VTMVKCT50amdymULun76UvfxRytS9NS5n8UaCO/oTiu2H8bf6Kt5+NN8NJ2JRuhixwMfoc/ChzzFPh5FIu7WOHAj+J8aUyRlNzEg/3Uy7Fx480/vIfeKXNGjzUqkXZmPH1Yz49F8Kls4/VHm5eH0Uy4DG/ZQn8H5GhmZxRyScApFwOM+xg9Z/J6W28Ucj+AUq4DF/Y4f8T/AOqhbeKOR/AKQbPxPmYYeLS/Gl0Ryv7E8YKb6zYZfDOfe1EMJ2AqajaQlaG3lYmNf2Yl95JpuYedyGdo/khZsVhR5ckkxHAE9X0BeFTmesR9UvON7Sgtp7e6VQiqEQW08OFK8NqggZCVXCeqcimZPE9KWI5kbhdryJoGuPNbUeo0QCNiYPKHxmzsHiOKnDSH68eqE/eT4W8a1xYx7NDqq3xRv7D2LNbZ3cnw4zkCSLlLH1lt94cV9OnfXSinjk0G3gsckL49TqOIVMJauyqq04SUMqNqWLFMvksR4Ej3VKIUtGRbamH9oT42PvFHM4b1EbDvTOvMe0e40pN7QD4Jg4jYUdFvrMOIJ/eP5g0hjjO1gTiZ4/kjIt+35hv8J/IUhghP8fVOMRJxRUe/naD6VH5NSHDQHimGKk7ESm/Sc7fhb4mgcJDxP74Jvi38Apl32iPHL6n+FL8HH1vRN8W7gnje+A8k9Z/NaHwbev6flT4s9X1/CX+k2GPFY/Wv+mp8GOv++aPxQ6v75Jf09hT9SL/B8KHwn+dT4lvVXfpnCfZw/wDx/Cp8IeuFPiW9VL+lsH9nD/8AHQ+EPXCnxDOqk/SmD+zi/wDjqfCnrhT4hnVWAXfHE+f/AJv9VdMxt6o8lg51/E+akXfPE+cP8X+qlMbOqPJNzr+JUg3zxPnD/F/qpebZ1R5I86/iU8b5Ynzh/i/1UvNs6o8kedfxKX+mOJ84f4v9VDIzqjyU51/Epf6W4nz/AH/Ghlb1R5I84/iUn9KcQfrn2/GhQ4DyUzu4nzTTvDOf7Q+yhZ/QFMxTDtiY8Xb2D3UC53FRMOPc8Xb1mkJcd6Oib0xNVlqa08S0mRG08TUpYjaeJqGRG08S0pYjaeJaUsRtPEtLkRtFYPaTxm6G3aOKnxHOly0mDyNiG2vsKLERSzwKIZI1LyJ/ZOOJKW1Q6HS1vfXQw2KcCGP1VUsDXguboR5LDiSurlXPtOElLlRtOElDKjacJKGVS04SUMqNpwkpcqNpwkoZUbThJQyqWnCShlRtOD0uVG04SUMqlpwkoZUbTg9LlRtOD0Mqlpc9DKja/9k="/>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31</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SoS</a:t>
            </a:r>
            <a:r>
              <a:rPr lang="en-US" altLang="zh-CN" dirty="0" smtClean="0"/>
              <a:t> management: </a:t>
            </a:r>
            <a:br>
              <a:rPr lang="en-US" altLang="zh-CN" dirty="0" smtClean="0"/>
            </a:br>
            <a:r>
              <a:rPr lang="en-US" altLang="zh-CN" dirty="0" smtClean="0"/>
              <a:t>the governance of paradox</a:t>
            </a:r>
            <a:endParaRPr lang="zh-CN" altLang="en-US" dirty="0"/>
          </a:p>
        </p:txBody>
      </p:sp>
      <p:sp>
        <p:nvSpPr>
          <p:cNvPr id="3" name="内容占位符 2"/>
          <p:cNvSpPr>
            <a:spLocks noGrp="1"/>
          </p:cNvSpPr>
          <p:nvPr>
            <p:ph idx="1"/>
          </p:nvPr>
        </p:nvSpPr>
        <p:spPr/>
        <p:txBody>
          <a:bodyPr/>
          <a:lstStyle/>
          <a:p>
            <a:pPr>
              <a:spcBef>
                <a:spcPts val="1200"/>
              </a:spcBef>
            </a:pPr>
            <a:r>
              <a:rPr lang="en-US" altLang="zh-CN" sz="2400" dirty="0" smtClean="0"/>
              <a:t>For various </a:t>
            </a:r>
            <a:r>
              <a:rPr lang="en-US" altLang="zh-CN" sz="2400" dirty="0" err="1" smtClean="0"/>
              <a:t>SoS</a:t>
            </a:r>
            <a:r>
              <a:rPr lang="en-US" altLang="zh-CN" sz="2400" dirty="0" smtClean="0"/>
              <a:t>, the </a:t>
            </a:r>
            <a:r>
              <a:rPr lang="en-US" altLang="zh-CN" sz="2400" dirty="0" smtClean="0">
                <a:solidFill>
                  <a:srgbClr val="0070C0"/>
                </a:solidFill>
              </a:rPr>
              <a:t>same </a:t>
            </a:r>
            <a:r>
              <a:rPr lang="en-US" altLang="zh-CN" sz="2400" dirty="0" smtClean="0"/>
              <a:t>emergent principles apply:</a:t>
            </a:r>
          </a:p>
          <a:p>
            <a:pPr lvl="1">
              <a:spcBef>
                <a:spcPts val="1200"/>
              </a:spcBef>
            </a:pPr>
            <a:r>
              <a:rPr lang="en-US" altLang="zh-CN" sz="2000" dirty="0" smtClean="0"/>
              <a:t>large is really small, weak is really strong, significance is really obscure, little means a lot, simple is really complex, and complexity hides simplicity.</a:t>
            </a:r>
          </a:p>
          <a:p>
            <a:pPr>
              <a:spcBef>
                <a:spcPts val="1200"/>
              </a:spcBef>
            </a:pPr>
            <a:r>
              <a:rPr lang="en-US" altLang="zh-CN" sz="2400" dirty="0" smtClean="0"/>
              <a:t>The conceptual foundation of complexity is paradox</a:t>
            </a:r>
          </a:p>
          <a:p>
            <a:pPr>
              <a:spcBef>
                <a:spcPts val="1200"/>
              </a:spcBef>
            </a:pPr>
            <a:r>
              <a:rPr lang="en-US" altLang="zh-CN" sz="2400" dirty="0" smtClean="0"/>
              <a:t>It is our </a:t>
            </a:r>
            <a:r>
              <a:rPr lang="en-US" altLang="zh-CN" sz="2400" dirty="0" smtClean="0">
                <a:solidFill>
                  <a:srgbClr val="FF0000"/>
                </a:solidFill>
              </a:rPr>
              <a:t>ability to govern</a:t>
            </a:r>
            <a:r>
              <a:rPr lang="en-US" altLang="zh-CN" sz="2400" dirty="0" smtClean="0"/>
              <a:t>, </a:t>
            </a:r>
            <a:r>
              <a:rPr lang="en-US" altLang="zh-CN" sz="2400" dirty="0" smtClean="0">
                <a:solidFill>
                  <a:srgbClr val="0070C0"/>
                </a:solidFill>
              </a:rPr>
              <a:t>not control</a:t>
            </a:r>
            <a:r>
              <a:rPr lang="en-US" altLang="zh-CN" sz="2400" dirty="0" smtClean="0"/>
              <a:t>, these </a:t>
            </a:r>
            <a:r>
              <a:rPr lang="en-US" altLang="zh-CN" sz="2400" u="sng" dirty="0" smtClean="0"/>
              <a:t>paradoxes </a:t>
            </a:r>
            <a:r>
              <a:rPr lang="en-US" altLang="zh-CN" sz="2400" dirty="0" smtClean="0"/>
              <a:t>that will bring new knowledge to our understanding on how to manage the emerging complex systems called </a:t>
            </a:r>
            <a:r>
              <a:rPr lang="en-US" altLang="zh-CN" sz="2400" u="sng" dirty="0" smtClean="0"/>
              <a:t>system of systems.</a:t>
            </a:r>
            <a:endParaRPr lang="zh-CN" altLang="en-US" sz="2400" u="sng" dirty="0"/>
          </a:p>
        </p:txBody>
      </p:sp>
      <p:pic>
        <p:nvPicPr>
          <p:cNvPr id="24578" name="Picture 2" descr="http://thingiverse-production-new.s3.amazonaws.com/renders/f9/7b/21/0b/30/paradox_design_01_1_preview_featured.jpg"/>
          <p:cNvPicPr>
            <a:picLocks noChangeAspect="1" noChangeArrowheads="1"/>
          </p:cNvPicPr>
          <p:nvPr/>
        </p:nvPicPr>
        <p:blipFill>
          <a:blip r:embed="rId3" cstate="print"/>
          <a:srcRect l="16250" t="7807" r="27083" b="601"/>
          <a:stretch>
            <a:fillRect/>
          </a:stretch>
        </p:blipFill>
        <p:spPr bwMode="auto">
          <a:xfrm>
            <a:off x="7562209" y="0"/>
            <a:ext cx="1581791" cy="1921602"/>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32</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redmondmag.com/articles/2013/06/03/~/media/ECG/visualstudiomagazine/Images/introimages/vsm_roadmap.ashx"/>
          <p:cNvPicPr>
            <a:picLocks noChangeAspect="1" noChangeArrowheads="1"/>
          </p:cNvPicPr>
          <p:nvPr/>
        </p:nvPicPr>
        <p:blipFill>
          <a:blip r:embed="rId3" cstate="print"/>
          <a:srcRect/>
          <a:stretch>
            <a:fillRect/>
          </a:stretch>
        </p:blipFill>
        <p:spPr bwMode="auto">
          <a:xfrm>
            <a:off x="4479442" y="3580743"/>
            <a:ext cx="4519295" cy="3143250"/>
          </a:xfrm>
          <a:prstGeom prst="rect">
            <a:avLst/>
          </a:prstGeom>
          <a:noFill/>
        </p:spPr>
      </p:pic>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a:buFont typeface="Wingdings" pitchFamily="2" charset="2"/>
              <a:buNone/>
            </a:pPr>
            <a:r>
              <a:rPr lang="en-US" altLang="ko-KR" dirty="0" smtClean="0">
                <a:ea typeface="굴림" pitchFamily="34" charset="-127"/>
              </a:rPr>
              <a:t>1.1 What </a:t>
            </a:r>
            <a:r>
              <a:rPr lang="en-US" altLang="ko-KR" i="1" dirty="0" smtClean="0">
                <a:ea typeface="굴림" pitchFamily="34" charset="-127"/>
              </a:rPr>
              <a:t>is</a:t>
            </a:r>
            <a:r>
              <a:rPr lang="en-US" altLang="ko-KR" dirty="0" smtClean="0">
                <a:ea typeface="굴림" pitchFamily="34" charset="-127"/>
              </a:rPr>
              <a:t> a system of systems?</a:t>
            </a:r>
          </a:p>
          <a:p>
            <a:pPr>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err="1" smtClean="0">
                <a:ea typeface="굴림" pitchFamily="34" charset="-127"/>
              </a:rPr>
              <a:t>SoS</a:t>
            </a:r>
            <a:r>
              <a:rPr lang="en-US" altLang="ko-KR" dirty="0" smtClean="0">
                <a:ea typeface="굴림" pitchFamily="34" charset="-127"/>
              </a:rPr>
              <a:t> c</a:t>
            </a:r>
            <a:r>
              <a:rPr lang="en-US" altLang="zh-CN" dirty="0" smtClean="0"/>
              <a:t>hallenging problems</a:t>
            </a:r>
            <a:r>
              <a:rPr lang="en-US" altLang="ko-KR" dirty="0" smtClean="0">
                <a:ea typeface="굴림" pitchFamily="34" charset="-127"/>
              </a:rPr>
              <a:t>?</a:t>
            </a:r>
          </a:p>
          <a:p>
            <a:pPr lvl="1">
              <a:buClr>
                <a:srgbClr val="0000FF"/>
              </a:buClr>
              <a:buFont typeface="Wingdings" pitchFamily="2" charset="2"/>
              <a:buChar char="q"/>
            </a:pPr>
            <a:r>
              <a:rPr lang="en-US" altLang="ko-KR" dirty="0" smtClean="0">
                <a:ea typeface="굴림" pitchFamily="34" charset="-127"/>
              </a:rPr>
              <a:t> theoretical problems</a:t>
            </a:r>
          </a:p>
          <a:p>
            <a:pPr lvl="1">
              <a:buClr>
                <a:srgbClr val="0000FF"/>
              </a:buClr>
              <a:buFont typeface="Wingdings" pitchFamily="2" charset="2"/>
              <a:buChar char="q"/>
            </a:pPr>
            <a:r>
              <a:rPr lang="en-US" altLang="zh-CN" dirty="0" smtClean="0"/>
              <a:t> implementation problems</a:t>
            </a:r>
            <a:endParaRPr lang="en-US" altLang="ko-KR" dirty="0" smtClean="0">
              <a:ea typeface="굴림" pitchFamily="34" charset="-127"/>
            </a:endParaRPr>
          </a:p>
          <a:p>
            <a:pPr>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Conclusions</a:t>
            </a:r>
          </a:p>
          <a:p>
            <a:endParaRPr lang="en-US" altLang="ko-KR" sz="2400" dirty="0" smtClean="0">
              <a:ea typeface="굴림" pitchFamily="34" charset="-127"/>
            </a:endParaRP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33</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49157">
                                            <p:txEl>
                                              <p:pRg st="3" end="3"/>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Implementation problems</a:t>
            </a:r>
            <a:endParaRPr lang="zh-CN" altLang="en-US" dirty="0"/>
          </a:p>
        </p:txBody>
      </p:sp>
      <p:sp>
        <p:nvSpPr>
          <p:cNvPr id="3" name="内容占位符 2"/>
          <p:cNvSpPr>
            <a:spLocks noGrp="1"/>
          </p:cNvSpPr>
          <p:nvPr>
            <p:ph idx="1"/>
          </p:nvPr>
        </p:nvSpPr>
        <p:spPr/>
        <p:txBody>
          <a:bodyPr/>
          <a:lstStyle/>
          <a:p>
            <a:r>
              <a:rPr lang="en-US" altLang="zh-CN" sz="2400" dirty="0" smtClean="0"/>
              <a:t>SE for Dept. Defense System of Systems</a:t>
            </a:r>
          </a:p>
          <a:p>
            <a:r>
              <a:rPr lang="en-US" altLang="zh-CN" sz="2400" dirty="0" smtClean="0"/>
              <a:t>e-Enabling and </a:t>
            </a:r>
            <a:r>
              <a:rPr lang="en-US" altLang="zh-CN" sz="2400" dirty="0" err="1" smtClean="0"/>
              <a:t>SoS</a:t>
            </a:r>
            <a:r>
              <a:rPr lang="en-US" altLang="zh-CN" sz="2400" dirty="0" smtClean="0"/>
              <a:t> aircraft design via </a:t>
            </a:r>
            <a:r>
              <a:rPr lang="en-US" altLang="zh-CN" sz="2400" dirty="0" err="1" smtClean="0"/>
              <a:t>SoSE</a:t>
            </a:r>
            <a:endParaRPr lang="en-US" altLang="zh-CN" sz="2400" dirty="0" smtClean="0"/>
          </a:p>
          <a:p>
            <a:r>
              <a:rPr lang="en-US" altLang="zh-CN" sz="2400" dirty="0" smtClean="0"/>
              <a:t>A </a:t>
            </a:r>
            <a:r>
              <a:rPr lang="en-US" altLang="zh-CN" sz="2400" dirty="0" err="1" smtClean="0"/>
              <a:t>SoS</a:t>
            </a:r>
            <a:r>
              <a:rPr lang="en-US" altLang="zh-CN" sz="2400" dirty="0" smtClean="0"/>
              <a:t> perspective on infrastructures</a:t>
            </a:r>
          </a:p>
          <a:p>
            <a:r>
              <a:rPr lang="en-US" altLang="zh-CN" sz="2400" dirty="0" smtClean="0"/>
              <a:t>Sensor networks</a:t>
            </a:r>
          </a:p>
          <a:p>
            <a:r>
              <a:rPr lang="en-US" altLang="zh-CN" sz="2400" dirty="0" smtClean="0"/>
              <a:t>A </a:t>
            </a:r>
            <a:r>
              <a:rPr lang="en-US" altLang="zh-CN" sz="2400" dirty="0" err="1" smtClean="0"/>
              <a:t>SoS</a:t>
            </a:r>
            <a:r>
              <a:rPr lang="en-US" altLang="zh-CN" sz="2400" dirty="0" smtClean="0"/>
              <a:t> View of Services</a:t>
            </a:r>
          </a:p>
          <a:p>
            <a:r>
              <a:rPr lang="en-US" altLang="zh-CN" sz="2400" dirty="0" err="1" smtClean="0"/>
              <a:t>SoSE</a:t>
            </a:r>
            <a:r>
              <a:rPr lang="en-US" altLang="zh-CN" sz="2400" dirty="0" smtClean="0"/>
              <a:t> in space exploration</a:t>
            </a:r>
          </a:p>
          <a:p>
            <a:r>
              <a:rPr lang="en-US" altLang="zh-CN" sz="2400" dirty="0" smtClean="0"/>
              <a:t>Communication and Navigation in Space </a:t>
            </a:r>
            <a:r>
              <a:rPr lang="en-US" altLang="zh-CN" sz="2400" dirty="0" err="1" smtClean="0"/>
              <a:t>SoS</a:t>
            </a:r>
            <a:endParaRPr lang="en-US" altLang="zh-CN" sz="2400" dirty="0" smtClean="0"/>
          </a:p>
          <a:p>
            <a:r>
              <a:rPr lang="en-US" altLang="zh-CN" sz="2400" dirty="0" smtClean="0"/>
              <a:t>Electric Power Systems Grids as </a:t>
            </a:r>
            <a:r>
              <a:rPr lang="en-US" altLang="zh-CN" sz="2400" dirty="0" err="1" smtClean="0"/>
              <a:t>SoS</a:t>
            </a:r>
            <a:endParaRPr lang="en-US" altLang="zh-CN" sz="2400" dirty="0" smtClean="0"/>
          </a:p>
          <a:p>
            <a:r>
              <a:rPr lang="en-US" altLang="zh-CN" sz="2400" dirty="0" smtClean="0"/>
              <a:t>Transportation Systems</a:t>
            </a:r>
          </a:p>
          <a:p>
            <a:r>
              <a:rPr lang="en-US" altLang="zh-CN" sz="2400" dirty="0" smtClean="0"/>
              <a:t>Healthcare Systems</a:t>
            </a:r>
          </a:p>
          <a:p>
            <a:r>
              <a:rPr lang="en-US" altLang="zh-CN" sz="2400" dirty="0" smtClean="0"/>
              <a:t>…</a:t>
            </a:r>
            <a:endParaRPr lang="zh-CN" altLang="en-US" sz="2400" dirty="0"/>
          </a:p>
        </p:txBody>
      </p:sp>
      <p:pic>
        <p:nvPicPr>
          <p:cNvPr id="20482" name="Picture 2" descr="http://www.orianperformancegroup.com/wp-content/uploads/2012/08/Implementation-road-sign.jpg"/>
          <p:cNvPicPr>
            <a:picLocks noChangeAspect="1" noChangeArrowheads="1"/>
          </p:cNvPicPr>
          <p:nvPr/>
        </p:nvPicPr>
        <p:blipFill>
          <a:blip r:embed="rId2" cstate="print"/>
          <a:srcRect l="4468" t="10647" r="25018"/>
          <a:stretch>
            <a:fillRect/>
          </a:stretch>
        </p:blipFill>
        <p:spPr bwMode="auto">
          <a:xfrm>
            <a:off x="7071042" y="73570"/>
            <a:ext cx="1988878" cy="169196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34</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3342290" y="3794234"/>
            <a:ext cx="2806262" cy="378373"/>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2" name="标题 1"/>
          <p:cNvSpPr>
            <a:spLocks noGrp="1"/>
          </p:cNvSpPr>
          <p:nvPr>
            <p:ph type="title"/>
          </p:nvPr>
        </p:nvSpPr>
        <p:spPr/>
        <p:txBody>
          <a:bodyPr/>
          <a:lstStyle/>
          <a:p>
            <a:r>
              <a:rPr lang="en-US" altLang="zh-CN" dirty="0" smtClean="0"/>
              <a:t>SE for Dept. Defense </a:t>
            </a:r>
            <a:r>
              <a:rPr lang="en-US" altLang="zh-CN" dirty="0" err="1" smtClean="0"/>
              <a:t>SoS</a:t>
            </a:r>
            <a:endParaRPr lang="zh-CN" altLang="en-US" dirty="0"/>
          </a:p>
        </p:txBody>
      </p:sp>
      <p:sp>
        <p:nvSpPr>
          <p:cNvPr id="3" name="内容占位符 2"/>
          <p:cNvSpPr>
            <a:spLocks noGrp="1"/>
          </p:cNvSpPr>
          <p:nvPr>
            <p:ph idx="1"/>
          </p:nvPr>
        </p:nvSpPr>
        <p:spPr>
          <a:xfrm>
            <a:off x="462455" y="1368980"/>
            <a:ext cx="8261131" cy="4648200"/>
          </a:xfrm>
        </p:spPr>
        <p:txBody>
          <a:bodyPr/>
          <a:lstStyle/>
          <a:p>
            <a:pPr>
              <a:spcBef>
                <a:spcPts val="1200"/>
              </a:spcBef>
            </a:pPr>
            <a:r>
              <a:rPr lang="en-US" altLang="zh-CN" dirty="0" smtClean="0"/>
              <a:t>Military </a:t>
            </a:r>
            <a:r>
              <a:rPr lang="en-US" altLang="zh-CN" u="sng" dirty="0" smtClean="0"/>
              <a:t>operations</a:t>
            </a:r>
            <a:r>
              <a:rPr lang="en-US" altLang="zh-CN" dirty="0" smtClean="0"/>
              <a:t> are the </a:t>
            </a:r>
            <a:r>
              <a:rPr lang="en-US" altLang="zh-CN" u="sng" dirty="0" smtClean="0"/>
              <a:t>synchronized efforts</a:t>
            </a:r>
            <a:r>
              <a:rPr lang="en-US" altLang="zh-CN" dirty="0" smtClean="0"/>
              <a:t> of </a:t>
            </a:r>
            <a:r>
              <a:rPr lang="en-US" altLang="zh-CN" u="sng" dirty="0" smtClean="0"/>
              <a:t>people and systems </a:t>
            </a:r>
            <a:r>
              <a:rPr lang="en-US" altLang="zh-CN" dirty="0" smtClean="0"/>
              <a:t>toward a </a:t>
            </a:r>
            <a:r>
              <a:rPr lang="en-US" altLang="zh-CN" dirty="0" smtClean="0">
                <a:solidFill>
                  <a:srgbClr val="0070C0"/>
                </a:solidFill>
              </a:rPr>
              <a:t>common </a:t>
            </a:r>
            <a:r>
              <a:rPr lang="en-US" altLang="zh-CN" dirty="0" smtClean="0"/>
              <a:t>objective.</a:t>
            </a:r>
          </a:p>
          <a:p>
            <a:pPr lvl="1">
              <a:spcBef>
                <a:spcPts val="1200"/>
              </a:spcBef>
            </a:pPr>
            <a:r>
              <a:rPr lang="en-US" altLang="zh-CN" dirty="0" smtClean="0"/>
              <a:t>from </a:t>
            </a:r>
            <a:r>
              <a:rPr lang="en-US" altLang="zh-CN" u="sng" dirty="0" smtClean="0"/>
              <a:t>an operational perspective</a:t>
            </a:r>
            <a:r>
              <a:rPr lang="en-US" altLang="zh-CN" dirty="0" smtClean="0"/>
              <a:t>, defense is essentially a “system of systems” enterprise</a:t>
            </a:r>
          </a:p>
          <a:p>
            <a:pPr>
              <a:spcBef>
                <a:spcPts val="1200"/>
              </a:spcBef>
            </a:pPr>
            <a:r>
              <a:rPr lang="en-US" altLang="zh-CN" dirty="0" smtClean="0"/>
              <a:t>Most of these </a:t>
            </a:r>
            <a:r>
              <a:rPr lang="en-US" altLang="zh-CN" u="sng" dirty="0" smtClean="0">
                <a:hlinkClick r:id="rId3" action="ppaction://hlinkfile"/>
              </a:rPr>
              <a:t>military systems</a:t>
            </a:r>
            <a:r>
              <a:rPr lang="en-US" altLang="zh-CN" dirty="0" smtClean="0"/>
              <a:t>, operated as part of a </a:t>
            </a:r>
            <a:r>
              <a:rPr lang="en-US" altLang="zh-CN" dirty="0" err="1" smtClean="0"/>
              <a:t>SoS</a:t>
            </a:r>
            <a:r>
              <a:rPr lang="en-US" altLang="zh-CN" dirty="0" smtClean="0"/>
              <a:t>, </a:t>
            </a:r>
          </a:p>
          <a:p>
            <a:pPr lvl="1">
              <a:spcBef>
                <a:spcPts val="1200"/>
              </a:spcBef>
            </a:pPr>
            <a:r>
              <a:rPr lang="en-US" altLang="zh-CN" dirty="0" smtClean="0"/>
              <a:t>were designed and developed without the benefit of SE at the </a:t>
            </a:r>
            <a:r>
              <a:rPr lang="en-US" altLang="zh-CN" dirty="0" err="1" smtClean="0"/>
              <a:t>SoS</a:t>
            </a:r>
            <a:r>
              <a:rPr lang="en-US" altLang="zh-CN" dirty="0" smtClean="0"/>
              <a:t> level .</a:t>
            </a:r>
            <a:endParaRPr lang="zh-CN" altLang="en-US" dirty="0"/>
          </a:p>
        </p:txBody>
      </p:sp>
      <p:pic>
        <p:nvPicPr>
          <p:cNvPr id="19458" name="Picture 2" descr="http://www.healthcareitnews.com/sites/default/files/imagecache/content_directory_item/news_thumbnails/department_of_defense.jpg"/>
          <p:cNvPicPr>
            <a:picLocks noChangeAspect="1" noChangeArrowheads="1"/>
          </p:cNvPicPr>
          <p:nvPr/>
        </p:nvPicPr>
        <p:blipFill>
          <a:blip r:embed="rId4" cstate="print"/>
          <a:srcRect/>
          <a:stretch>
            <a:fillRect/>
          </a:stretch>
        </p:blipFill>
        <p:spPr bwMode="auto">
          <a:xfrm>
            <a:off x="7715250" y="0"/>
            <a:ext cx="1428750" cy="142875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35</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400" y="1600200"/>
            <a:ext cx="8190186" cy="4648200"/>
          </a:xfrm>
        </p:spPr>
        <p:txBody>
          <a:bodyPr/>
          <a:lstStyle/>
          <a:p>
            <a:pPr>
              <a:spcBef>
                <a:spcPts val="1200"/>
              </a:spcBef>
            </a:pPr>
            <a:r>
              <a:rPr lang="en-US" altLang="zh-CN" sz="2400" dirty="0" smtClean="0"/>
              <a:t>Boeing Commercial Aircraft Division</a:t>
            </a:r>
          </a:p>
          <a:p>
            <a:pPr>
              <a:spcBef>
                <a:spcPts val="1200"/>
              </a:spcBef>
            </a:pPr>
            <a:r>
              <a:rPr lang="en-US" altLang="zh-CN" sz="2400" dirty="0" smtClean="0"/>
              <a:t>Developing a </a:t>
            </a:r>
            <a:r>
              <a:rPr lang="en-US" altLang="zh-CN" sz="2400" dirty="0" smtClean="0">
                <a:solidFill>
                  <a:srgbClr val="0070C0"/>
                </a:solidFill>
              </a:rPr>
              <a:t>strategy and technical architecture </a:t>
            </a:r>
            <a:r>
              <a:rPr lang="en-US" altLang="zh-CN" sz="2400" dirty="0" smtClean="0"/>
              <a:t>to facilitate making the airplane </a:t>
            </a:r>
            <a:r>
              <a:rPr lang="en-US" altLang="zh-CN" sz="2400" dirty="0" smtClean="0">
                <a:solidFill>
                  <a:srgbClr val="FF0000"/>
                </a:solidFill>
              </a:rPr>
              <a:t>network-aware</a:t>
            </a:r>
            <a:r>
              <a:rPr lang="en-US" altLang="zh-CN" sz="2400" dirty="0" smtClean="0"/>
              <a:t> and capable of leveraging computing and network advances in industry</a:t>
            </a:r>
          </a:p>
          <a:p>
            <a:pPr lvl="1">
              <a:spcBef>
                <a:spcPts val="1200"/>
              </a:spcBef>
            </a:pPr>
            <a:r>
              <a:rPr lang="en-US" altLang="zh-CN" sz="2000" dirty="0" smtClean="0"/>
              <a:t>include many ground-based architectural components at the airlines and at the Boeing factory, as well as other key locations such as the airports, suppliers, and terrestrial (ISPs).</a:t>
            </a:r>
          </a:p>
          <a:p>
            <a:pPr>
              <a:spcBef>
                <a:spcPts val="1200"/>
              </a:spcBef>
            </a:pPr>
            <a:r>
              <a:rPr lang="en-US" altLang="zh-CN" sz="2400" dirty="0" smtClean="0"/>
              <a:t>Defining a </a:t>
            </a:r>
            <a:r>
              <a:rPr lang="en-US" altLang="zh-CN" sz="2400" dirty="0" err="1" smtClean="0"/>
              <a:t>SoSE</a:t>
            </a:r>
            <a:r>
              <a:rPr lang="en-US" altLang="zh-CN" sz="2400" dirty="0" smtClean="0"/>
              <a:t> solution to </a:t>
            </a:r>
            <a:r>
              <a:rPr lang="en-US" altLang="zh-CN" sz="2400" u="sng" dirty="0" smtClean="0"/>
              <a:t>problem of interoperation and communication</a:t>
            </a:r>
          </a:p>
        </p:txBody>
      </p:sp>
      <p:pic>
        <p:nvPicPr>
          <p:cNvPr id="17412" name="Picture 4" descr="https://ae.sjsu.edu/files/public/nikos/backup/courses/ae171/ae171.8.jpg"/>
          <p:cNvPicPr preferRelativeResize="0">
            <a:picLocks noChangeAspect="1" noChangeArrowheads="1"/>
          </p:cNvPicPr>
          <p:nvPr/>
        </p:nvPicPr>
        <p:blipFill>
          <a:blip r:embed="rId3" cstate="print"/>
          <a:srcRect/>
          <a:stretch>
            <a:fillRect/>
          </a:stretch>
        </p:blipFill>
        <p:spPr bwMode="auto">
          <a:xfrm>
            <a:off x="775688" y="1707191"/>
            <a:ext cx="7667625" cy="4100513"/>
          </a:xfrm>
          <a:prstGeom prst="rect">
            <a:avLst/>
          </a:prstGeom>
          <a:noFill/>
        </p:spPr>
      </p:pic>
      <p:sp>
        <p:nvSpPr>
          <p:cNvPr id="2" name="标题 1"/>
          <p:cNvSpPr>
            <a:spLocks noGrp="1"/>
          </p:cNvSpPr>
          <p:nvPr>
            <p:ph type="title"/>
          </p:nvPr>
        </p:nvSpPr>
        <p:spPr/>
        <p:txBody>
          <a:bodyPr/>
          <a:lstStyle/>
          <a:p>
            <a:r>
              <a:rPr lang="en-US" altLang="zh-CN" dirty="0" smtClean="0"/>
              <a:t>e-Enabling and </a:t>
            </a:r>
            <a:r>
              <a:rPr lang="en-US" altLang="zh-CN" dirty="0" err="1" smtClean="0"/>
              <a:t>SoS</a:t>
            </a:r>
            <a:r>
              <a:rPr lang="en-US" altLang="zh-CN" dirty="0" smtClean="0"/>
              <a:t> aircraft design via </a:t>
            </a:r>
            <a:r>
              <a:rPr lang="en-US" altLang="zh-CN" dirty="0" err="1" smtClean="0"/>
              <a:t>SoSE</a:t>
            </a:r>
            <a:endParaRPr lang="zh-CN" altLang="en-US" dirty="0"/>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36</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55" presetClass="exit" presetSubtype="0" fill="hold" nodeType="clickEffect">
                                  <p:stCondLst>
                                    <p:cond delay="0"/>
                                  </p:stCondLst>
                                  <p:childTnLst>
                                    <p:anim calcmode="lin" valueType="num">
                                      <p:cBhvr>
                                        <p:cTn id="10" dur="1000"/>
                                        <p:tgtEl>
                                          <p:spTgt spid="17412"/>
                                        </p:tgtEl>
                                        <p:attrNameLst>
                                          <p:attrName>ppt_w</p:attrName>
                                        </p:attrNameLst>
                                      </p:cBhvr>
                                      <p:tavLst>
                                        <p:tav tm="0">
                                          <p:val>
                                            <p:strVal val="ppt_w"/>
                                          </p:val>
                                        </p:tav>
                                        <p:tav tm="100000">
                                          <p:val>
                                            <p:strVal val="ppt_w*0.70"/>
                                          </p:val>
                                        </p:tav>
                                      </p:tavLst>
                                    </p:anim>
                                    <p:anim calcmode="lin" valueType="num">
                                      <p:cBhvr>
                                        <p:cTn id="11" dur="1000"/>
                                        <p:tgtEl>
                                          <p:spTgt spid="17412"/>
                                        </p:tgtEl>
                                        <p:attrNameLst>
                                          <p:attrName>ppt_h</p:attrName>
                                        </p:attrNameLst>
                                      </p:cBhvr>
                                      <p:tavLst>
                                        <p:tav tm="0">
                                          <p:val>
                                            <p:strVal val="ppt_h"/>
                                          </p:val>
                                        </p:tav>
                                        <p:tav tm="100000">
                                          <p:val>
                                            <p:strVal val="ppt_h"/>
                                          </p:val>
                                        </p:tav>
                                      </p:tavLst>
                                    </p:anim>
                                    <p:animEffect transition="out" filter="fade">
                                      <p:cBhvr>
                                        <p:cTn id="12" dur="1000"/>
                                        <p:tgtEl>
                                          <p:spTgt spid="17412"/>
                                        </p:tgtEl>
                                      </p:cBhvr>
                                    </p:animEffect>
                                    <p:set>
                                      <p:cBhvr>
                                        <p:cTn id="13" dur="1" fill="hold">
                                          <p:stCondLst>
                                            <p:cond delay="999"/>
                                          </p:stCondLst>
                                        </p:cTn>
                                        <p:tgtEl>
                                          <p:spTgt spid="17412"/>
                                        </p:tgtEl>
                                        <p:attrNameLst>
                                          <p:attrName>style.visibility</p:attrName>
                                        </p:attrNameLst>
                                      </p:cBhvr>
                                      <p:to>
                                        <p:strVal val="hidden"/>
                                      </p:to>
                                    </p:set>
                                  </p:childTnLst>
                                </p:cTn>
                              </p:par>
                            </p:childTnLst>
                          </p:cTn>
                        </p:par>
                      </p:childTnLst>
                    </p:cTn>
                  </p:par>
                  <p:par>
                    <p:cTn id="14" fill="hold">
                      <p:stCondLst>
                        <p:cond delay="indefinite"/>
                      </p:stCondLst>
                      <p:childTnLst>
                        <p:par>
                          <p:cTn id="15" fill="hold">
                            <p:stCondLst>
                              <p:cond delay="0"/>
                            </p:stCondLst>
                            <p:childTnLst>
                              <p:par>
                                <p:cTn id="16" presetID="12" presetClass="entr" presetSubtype="2" fill="hold" nodeType="clickEffect">
                                  <p:stCondLst>
                                    <p:cond delay="0"/>
                                  </p:stCondLst>
                                  <p:childTnLst>
                                    <p:set>
                                      <p:cBhvr>
                                        <p:cTn id="17" dur="1" fill="hold">
                                          <p:stCondLst>
                                            <p:cond delay="0"/>
                                          </p:stCondLst>
                                        </p:cTn>
                                        <p:tgtEl>
                                          <p:spTgt spid="3">
                                            <p:txEl>
                                              <p:pRg st="0" end="0"/>
                                            </p:txEl>
                                          </p:spTgt>
                                        </p:tgtEl>
                                        <p:attrNameLst>
                                          <p:attrName>style.visibility</p:attrName>
                                        </p:attrNameLst>
                                      </p:cBhvr>
                                      <p:to>
                                        <p:strVal val="visible"/>
                                      </p:to>
                                    </p:set>
                                    <p:animEffect transition="in" filter="slide(fromRight)">
                                      <p:cBhvr>
                                        <p:cTn id="18" dur="500"/>
                                        <p:tgtEl>
                                          <p:spTgt spid="3">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2" fill="hold"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animEffect transition="in" filter="slide(fromRight)">
                                      <p:cBhvr>
                                        <p:cTn id="23" dur="500"/>
                                        <p:tgtEl>
                                          <p:spTgt spid="3">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2" fill="hold" nodeType="clickEffect">
                                  <p:stCondLst>
                                    <p:cond delay="0"/>
                                  </p:stCondLst>
                                  <p:childTnLst>
                                    <p:set>
                                      <p:cBhvr>
                                        <p:cTn id="27" dur="1" fill="hold">
                                          <p:stCondLst>
                                            <p:cond delay="0"/>
                                          </p:stCondLst>
                                        </p:cTn>
                                        <p:tgtEl>
                                          <p:spTgt spid="3">
                                            <p:txEl>
                                              <p:pRg st="2" end="2"/>
                                            </p:txEl>
                                          </p:spTgt>
                                        </p:tgtEl>
                                        <p:attrNameLst>
                                          <p:attrName>style.visibility</p:attrName>
                                        </p:attrNameLst>
                                      </p:cBhvr>
                                      <p:to>
                                        <p:strVal val="visible"/>
                                      </p:to>
                                    </p:set>
                                    <p:animEffect transition="in" filter="slide(fromRight)">
                                      <p:cBhvr>
                                        <p:cTn id="28" dur="500"/>
                                        <p:tgtEl>
                                          <p:spTgt spid="3">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2" presetClass="entr" presetSubtype="2" fill="hold" nodeType="clickEffect">
                                  <p:stCondLst>
                                    <p:cond delay="0"/>
                                  </p:stCondLst>
                                  <p:childTnLst>
                                    <p:set>
                                      <p:cBhvr>
                                        <p:cTn id="32" dur="1" fill="hold">
                                          <p:stCondLst>
                                            <p:cond delay="0"/>
                                          </p:stCondLst>
                                        </p:cTn>
                                        <p:tgtEl>
                                          <p:spTgt spid="3">
                                            <p:txEl>
                                              <p:pRg st="3" end="3"/>
                                            </p:txEl>
                                          </p:spTgt>
                                        </p:tgtEl>
                                        <p:attrNameLst>
                                          <p:attrName>style.visibility</p:attrName>
                                        </p:attrNameLst>
                                      </p:cBhvr>
                                      <p:to>
                                        <p:strVal val="visible"/>
                                      </p:to>
                                    </p:set>
                                    <p:animEffect transition="in" filter="slide(fromRight)">
                                      <p:cBhvr>
                                        <p:cTn id="33"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4" name="Picture 4" descr="http://www.va-sa.net/uploads/enetz_wide.jpg"/>
          <p:cNvPicPr>
            <a:picLocks noChangeAspect="1" noChangeArrowheads="1"/>
          </p:cNvPicPr>
          <p:nvPr/>
        </p:nvPicPr>
        <p:blipFill>
          <a:blip r:embed="rId2" cstate="print">
            <a:lum bright="30000"/>
          </a:blip>
          <a:srcRect/>
          <a:stretch>
            <a:fillRect/>
          </a:stretch>
        </p:blipFill>
        <p:spPr bwMode="auto">
          <a:xfrm>
            <a:off x="0" y="3668110"/>
            <a:ext cx="9132830" cy="3189889"/>
          </a:xfrm>
          <a:prstGeom prst="rect">
            <a:avLst/>
          </a:prstGeom>
          <a:ln>
            <a:noFill/>
          </a:ln>
          <a:effectLst>
            <a:softEdge rad="112500"/>
          </a:effectLst>
        </p:spPr>
      </p:pic>
      <p:sp>
        <p:nvSpPr>
          <p:cNvPr id="2" name="标题 1"/>
          <p:cNvSpPr>
            <a:spLocks noGrp="1"/>
          </p:cNvSpPr>
          <p:nvPr>
            <p:ph type="title"/>
          </p:nvPr>
        </p:nvSpPr>
        <p:spPr>
          <a:xfrm>
            <a:off x="42047" y="-23640"/>
            <a:ext cx="9406758" cy="1143000"/>
          </a:xfrm>
        </p:spPr>
        <p:txBody>
          <a:bodyPr/>
          <a:lstStyle/>
          <a:p>
            <a:r>
              <a:rPr lang="en-US" altLang="zh-CN" dirty="0" smtClean="0"/>
              <a:t>A </a:t>
            </a:r>
            <a:r>
              <a:rPr lang="en-US" altLang="zh-CN" dirty="0" err="1" smtClean="0"/>
              <a:t>SoS</a:t>
            </a:r>
            <a:r>
              <a:rPr lang="en-US" altLang="zh-CN" dirty="0" smtClean="0"/>
              <a:t> perspective on infrastructures</a:t>
            </a:r>
            <a:endParaRPr lang="zh-CN" altLang="en-US" dirty="0"/>
          </a:p>
        </p:txBody>
      </p:sp>
      <p:sp>
        <p:nvSpPr>
          <p:cNvPr id="3" name="内容占位符 2"/>
          <p:cNvSpPr>
            <a:spLocks noGrp="1"/>
          </p:cNvSpPr>
          <p:nvPr>
            <p:ph idx="1"/>
          </p:nvPr>
        </p:nvSpPr>
        <p:spPr>
          <a:xfrm>
            <a:off x="157655" y="1001130"/>
            <a:ext cx="8818179" cy="4201491"/>
          </a:xfrm>
        </p:spPr>
        <p:txBody>
          <a:bodyPr/>
          <a:lstStyle/>
          <a:p>
            <a:pPr>
              <a:spcBef>
                <a:spcPts val="1200"/>
              </a:spcBef>
            </a:pPr>
            <a:r>
              <a:rPr lang="en-US" altLang="zh-CN" sz="2000" dirty="0" smtClean="0"/>
              <a:t>Infrastructure systems (or </a:t>
            </a:r>
            <a:r>
              <a:rPr lang="en-US" altLang="zh-CN" sz="2000" dirty="0" err="1" smtClean="0">
                <a:solidFill>
                  <a:srgbClr val="FF0000"/>
                </a:solidFill>
              </a:rPr>
              <a:t>infrasystems</a:t>
            </a:r>
            <a:r>
              <a:rPr lang="en-US" altLang="zh-CN" sz="2000" dirty="0" smtClean="0"/>
              <a:t>) providing services which are vital to the functioning of modern society.</a:t>
            </a:r>
          </a:p>
          <a:p>
            <a:pPr lvl="1">
              <a:spcBef>
                <a:spcPts val="1200"/>
              </a:spcBef>
            </a:pPr>
            <a:r>
              <a:rPr lang="en-US" altLang="zh-CN" sz="1800" dirty="0" smtClean="0"/>
              <a:t>such as energy, transport, communications, and clean and safe water</a:t>
            </a:r>
          </a:p>
          <a:p>
            <a:pPr>
              <a:spcBef>
                <a:spcPts val="1200"/>
              </a:spcBef>
            </a:pPr>
            <a:r>
              <a:rPr lang="en-US" altLang="zh-CN" sz="2000" dirty="0" smtClean="0"/>
              <a:t>While </a:t>
            </a:r>
            <a:r>
              <a:rPr lang="en-US" altLang="zh-CN" sz="2000" dirty="0" smtClean="0">
                <a:solidFill>
                  <a:srgbClr val="0070C0"/>
                </a:solidFill>
              </a:rPr>
              <a:t>each of </a:t>
            </a:r>
            <a:r>
              <a:rPr lang="en-US" altLang="zh-CN" sz="2000" dirty="0" smtClean="0"/>
              <a:t>the </a:t>
            </a:r>
            <a:r>
              <a:rPr lang="en-US" altLang="zh-CN" sz="2000" dirty="0" err="1" smtClean="0"/>
              <a:t>infrasystems</a:t>
            </a:r>
            <a:r>
              <a:rPr lang="en-US" altLang="zh-CN" sz="2000" dirty="0" smtClean="0"/>
              <a:t> can be seen as </a:t>
            </a:r>
            <a:r>
              <a:rPr lang="en-US" altLang="zh-CN" sz="2000" dirty="0" smtClean="0">
                <a:solidFill>
                  <a:srgbClr val="0070C0"/>
                </a:solidFill>
              </a:rPr>
              <a:t>a complex </a:t>
            </a:r>
            <a:r>
              <a:rPr lang="en-US" altLang="zh-CN" sz="2000" dirty="0" err="1" smtClean="0">
                <a:solidFill>
                  <a:srgbClr val="0070C0"/>
                </a:solidFill>
              </a:rPr>
              <a:t>SoS</a:t>
            </a:r>
            <a:r>
              <a:rPr lang="en-US" altLang="zh-CN" sz="2000" dirty="0" smtClean="0">
                <a:solidFill>
                  <a:srgbClr val="0070C0"/>
                </a:solidFill>
              </a:rPr>
              <a:t> </a:t>
            </a:r>
            <a:r>
              <a:rPr lang="en-US" altLang="zh-CN" sz="2000" dirty="0" smtClean="0"/>
              <a:t>in itself, increasing </a:t>
            </a:r>
            <a:r>
              <a:rPr lang="en-US" altLang="zh-CN" sz="2000" u="sng" dirty="0" smtClean="0"/>
              <a:t>interdependency</a:t>
            </a:r>
            <a:r>
              <a:rPr lang="en-US" altLang="zh-CN" sz="2000" dirty="0" smtClean="0"/>
              <a:t> among these systems (both technologically and institutionally) </a:t>
            </a:r>
            <a:r>
              <a:rPr lang="en-US" altLang="zh-CN" sz="2000" u="sng" dirty="0" smtClean="0"/>
              <a:t>adds</a:t>
            </a:r>
            <a:r>
              <a:rPr lang="en-US" altLang="zh-CN" sz="2000" dirty="0" smtClean="0"/>
              <a:t> a layer of </a:t>
            </a:r>
            <a:r>
              <a:rPr lang="en-US" altLang="zh-CN" sz="2000" u="sng" dirty="0" smtClean="0"/>
              <a:t>complexity</a:t>
            </a:r>
            <a:r>
              <a:rPr lang="en-US" altLang="zh-CN" sz="2000" dirty="0" smtClean="0"/>
              <a:t>.</a:t>
            </a:r>
          </a:p>
          <a:p>
            <a:pPr>
              <a:spcBef>
                <a:spcPts val="1200"/>
              </a:spcBef>
            </a:pPr>
            <a:r>
              <a:rPr lang="en-US" altLang="zh-CN" sz="2000" dirty="0" smtClean="0">
                <a:solidFill>
                  <a:srgbClr val="0070C0"/>
                </a:solidFill>
              </a:rPr>
              <a:t>One approach </a:t>
            </a:r>
            <a:r>
              <a:rPr lang="en-US" altLang="zh-CN" sz="2000" dirty="0" smtClean="0"/>
              <a:t>to increased understanding of complex </a:t>
            </a:r>
            <a:r>
              <a:rPr lang="en-US" altLang="zh-CN" sz="2000" dirty="0" err="1" smtClean="0">
                <a:solidFill>
                  <a:srgbClr val="FF0000"/>
                </a:solidFill>
              </a:rPr>
              <a:t>infrasystems</a:t>
            </a:r>
            <a:r>
              <a:rPr lang="en-US" altLang="zh-CN" sz="2000" dirty="0" smtClean="0"/>
              <a:t> is to focus on the </a:t>
            </a:r>
            <a:r>
              <a:rPr lang="en-US" altLang="zh-CN" sz="2000" u="sng" dirty="0" smtClean="0"/>
              <a:t>commonalities</a:t>
            </a:r>
            <a:r>
              <a:rPr lang="en-US" altLang="zh-CN" sz="2000" dirty="0" smtClean="0"/>
              <a:t> of the different sectors and to </a:t>
            </a:r>
            <a:r>
              <a:rPr lang="en-US" altLang="zh-CN" sz="2000" u="sng" dirty="0" smtClean="0"/>
              <a:t>develop generic theories and approaches</a:t>
            </a:r>
            <a:r>
              <a:rPr lang="en-US" altLang="zh-CN" sz="2000" dirty="0" smtClean="0"/>
              <a:t> </a:t>
            </a:r>
          </a:p>
          <a:p>
            <a:pPr lvl="1">
              <a:spcBef>
                <a:spcPts val="1200"/>
              </a:spcBef>
            </a:pPr>
            <a:r>
              <a:rPr lang="en-US" altLang="zh-CN" sz="1800" dirty="0" smtClean="0"/>
              <a:t>such that </a:t>
            </a:r>
            <a:r>
              <a:rPr lang="en-US" altLang="zh-CN" sz="1800" dirty="0" smtClean="0">
                <a:solidFill>
                  <a:srgbClr val="0000FF"/>
                </a:solidFill>
              </a:rPr>
              <a:t>lessons from one sector could easily be applied to other sectors</a:t>
            </a: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37</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Sensor networks</a:t>
            </a:r>
            <a:endParaRPr lang="zh-CN" altLang="en-US" dirty="0"/>
          </a:p>
        </p:txBody>
      </p:sp>
      <p:sp>
        <p:nvSpPr>
          <p:cNvPr id="3" name="内容占位符 2"/>
          <p:cNvSpPr>
            <a:spLocks noGrp="1"/>
          </p:cNvSpPr>
          <p:nvPr>
            <p:ph idx="1"/>
          </p:nvPr>
        </p:nvSpPr>
        <p:spPr>
          <a:xfrm>
            <a:off x="199698" y="3310759"/>
            <a:ext cx="8555419" cy="3048000"/>
          </a:xfrm>
        </p:spPr>
        <p:txBody>
          <a:bodyPr/>
          <a:lstStyle/>
          <a:p>
            <a:pPr marL="0">
              <a:spcBef>
                <a:spcPts val="1200"/>
              </a:spcBef>
            </a:pPr>
            <a:r>
              <a:rPr lang="en-US" altLang="zh-CN" sz="2400" dirty="0" smtClean="0"/>
              <a:t>The realm of </a:t>
            </a:r>
            <a:r>
              <a:rPr lang="en-US" altLang="zh-CN" sz="2400" u="sng" dirty="0" smtClean="0"/>
              <a:t>applications</a:t>
            </a:r>
            <a:r>
              <a:rPr lang="en-US" altLang="zh-CN" sz="2400" dirty="0" smtClean="0"/>
              <a:t> for sensor networks is quite </a:t>
            </a:r>
            <a:r>
              <a:rPr lang="en-US" altLang="zh-CN" sz="2400" u="sng" dirty="0" smtClean="0"/>
              <a:t>diverse</a:t>
            </a:r>
          </a:p>
          <a:p>
            <a:pPr marL="400050" lvl="1">
              <a:spcBef>
                <a:spcPts val="1200"/>
              </a:spcBef>
            </a:pPr>
            <a:r>
              <a:rPr lang="en-US" altLang="zh-CN" sz="2000" dirty="0" smtClean="0"/>
              <a:t>include military, aerospace, industrial, commercial, environmental, and health monitoring</a:t>
            </a:r>
          </a:p>
          <a:p>
            <a:pPr marL="0">
              <a:spcBef>
                <a:spcPts val="1200"/>
              </a:spcBef>
            </a:pPr>
            <a:r>
              <a:rPr lang="en-US" altLang="zh-CN" sz="2400" dirty="0" smtClean="0"/>
              <a:t>Communication capability of these small devices and often with heterogeneous attributes makes them good candidates for </a:t>
            </a:r>
            <a:r>
              <a:rPr lang="en-US" altLang="zh-CN" sz="2400" dirty="0" err="1" smtClean="0"/>
              <a:t>SoS</a:t>
            </a:r>
            <a:r>
              <a:rPr lang="en-US" altLang="zh-CN" sz="2400" dirty="0" smtClean="0"/>
              <a:t>.</a:t>
            </a:r>
            <a:endParaRPr lang="zh-CN" altLang="en-US" sz="2400" dirty="0"/>
          </a:p>
        </p:txBody>
      </p:sp>
      <p:sp>
        <p:nvSpPr>
          <p:cNvPr id="8" name="内容占位符 2"/>
          <p:cNvSpPr txBox="1">
            <a:spLocks/>
          </p:cNvSpPr>
          <p:nvPr/>
        </p:nvSpPr>
        <p:spPr bwMode="auto">
          <a:xfrm>
            <a:off x="199698" y="1303281"/>
            <a:ext cx="5076496" cy="182880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0" marR="0" lvl="0" indent="-342900" algn="l" defTabSz="914400" rtl="0" eaLnBrk="0" fontAlgn="base" latinLnBrk="0" hangingPunct="0">
              <a:lnSpc>
                <a:spcPct val="100000"/>
              </a:lnSpc>
              <a:spcBef>
                <a:spcPts val="1200"/>
              </a:spcBef>
              <a:spcAft>
                <a:spcPct val="0"/>
              </a:spcAft>
              <a:buClr>
                <a:schemeClr val="accent2"/>
              </a:buClr>
              <a:buSzPct val="85000"/>
              <a:buFont typeface="Wingdings" pitchFamily="2" charset="2"/>
              <a:buChar char="q"/>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The </a:t>
            </a:r>
            <a:r>
              <a:rPr kumimoji="0" lang="en-US" altLang="zh-CN" sz="2400" b="0" i="0" u="sng" strike="noStrike" kern="0" cap="none" spc="0" normalizeH="0" baseline="0" noProof="0" dirty="0" smtClean="0">
                <a:ln>
                  <a:noFill/>
                </a:ln>
                <a:solidFill>
                  <a:schemeClr val="tx1"/>
                </a:solidFill>
                <a:effectLst/>
                <a:uLnTx/>
                <a:uFillTx/>
                <a:latin typeface="+mn-lt"/>
                <a:ea typeface="+mn-ea"/>
                <a:cs typeface="+mn-cs"/>
              </a:rPr>
              <a:t>main purpose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of sensor networks is to utilize the </a:t>
            </a:r>
            <a:r>
              <a:rPr kumimoji="0" lang="en-US" altLang="zh-CN" sz="2400" b="0" i="0" u="sng" strike="noStrike" kern="0" cap="none" spc="0" normalizeH="0" baseline="0" noProof="0" dirty="0" smtClean="0">
                <a:ln>
                  <a:noFill/>
                </a:ln>
                <a:solidFill>
                  <a:schemeClr val="tx1"/>
                </a:solidFill>
                <a:effectLst/>
                <a:uLnTx/>
                <a:uFillTx/>
                <a:latin typeface="+mn-lt"/>
                <a:ea typeface="+mn-ea"/>
                <a:cs typeface="+mn-cs"/>
              </a:rPr>
              <a:t>distributed sensing capability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to capture events or monitor space more effectively</a:t>
            </a:r>
          </a:p>
        </p:txBody>
      </p:sp>
      <p:pic>
        <p:nvPicPr>
          <p:cNvPr id="14340" name="Picture 4" descr="http://www.imagingnotes.com/ee_assets/enews/SensorWebImageForEnewsJuly2.jpg"/>
          <p:cNvPicPr>
            <a:picLocks noChangeAspect="1" noChangeArrowheads="1"/>
          </p:cNvPicPr>
          <p:nvPr/>
        </p:nvPicPr>
        <p:blipFill>
          <a:blip r:embed="rId3" cstate="print"/>
          <a:srcRect/>
          <a:stretch>
            <a:fillRect/>
          </a:stretch>
        </p:blipFill>
        <p:spPr bwMode="auto">
          <a:xfrm>
            <a:off x="5110094" y="68323"/>
            <a:ext cx="3960336" cy="2979682"/>
          </a:xfrm>
          <a:prstGeom prst="rect">
            <a:avLst/>
          </a:prstGeom>
          <a:noFill/>
        </p:spPr>
      </p:pic>
      <p:sp>
        <p:nvSpPr>
          <p:cNvPr id="10"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1"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38</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2" descr="http://www.ardhalsudoor.com/sat/images/professional-services-0-th.jpg"/>
          <p:cNvPicPr>
            <a:picLocks noChangeAspect="1" noChangeArrowheads="1"/>
          </p:cNvPicPr>
          <p:nvPr/>
        </p:nvPicPr>
        <p:blipFill>
          <a:blip r:embed="rId3" cstate="print"/>
          <a:srcRect/>
          <a:stretch>
            <a:fillRect/>
          </a:stretch>
        </p:blipFill>
        <p:spPr bwMode="auto">
          <a:xfrm>
            <a:off x="5023944" y="4012585"/>
            <a:ext cx="4120056" cy="2330408"/>
          </a:xfrm>
          <a:prstGeom prst="rect">
            <a:avLst/>
          </a:prstGeom>
          <a:noFill/>
        </p:spPr>
      </p:pic>
      <p:sp>
        <p:nvSpPr>
          <p:cNvPr id="2" name="标题 1"/>
          <p:cNvSpPr>
            <a:spLocks noGrp="1"/>
          </p:cNvSpPr>
          <p:nvPr>
            <p:ph type="title"/>
          </p:nvPr>
        </p:nvSpPr>
        <p:spPr>
          <a:xfrm>
            <a:off x="533400" y="228600"/>
            <a:ext cx="7772400" cy="811924"/>
          </a:xfrm>
        </p:spPr>
        <p:txBody>
          <a:bodyPr/>
          <a:lstStyle/>
          <a:p>
            <a:r>
              <a:rPr lang="en-US" altLang="zh-CN" dirty="0" smtClean="0"/>
              <a:t>A </a:t>
            </a:r>
            <a:r>
              <a:rPr lang="en-US" altLang="zh-CN" dirty="0" err="1" smtClean="0"/>
              <a:t>SoS</a:t>
            </a:r>
            <a:r>
              <a:rPr lang="en-US" altLang="zh-CN" dirty="0" smtClean="0"/>
              <a:t> View of Services</a:t>
            </a:r>
            <a:endParaRPr lang="zh-CN" altLang="en-US" dirty="0"/>
          </a:p>
        </p:txBody>
      </p:sp>
      <p:sp>
        <p:nvSpPr>
          <p:cNvPr id="3" name="内容占位符 2"/>
          <p:cNvSpPr>
            <a:spLocks noGrp="1"/>
          </p:cNvSpPr>
          <p:nvPr>
            <p:ph idx="1"/>
          </p:nvPr>
        </p:nvSpPr>
        <p:spPr>
          <a:xfrm>
            <a:off x="346841" y="1040524"/>
            <a:ext cx="8523889" cy="3100552"/>
          </a:xfrm>
        </p:spPr>
        <p:txBody>
          <a:bodyPr/>
          <a:lstStyle/>
          <a:p>
            <a:pPr>
              <a:spcBef>
                <a:spcPts val="1200"/>
              </a:spcBef>
            </a:pPr>
            <a:r>
              <a:rPr lang="en-US" altLang="zh-CN" sz="2400" dirty="0" smtClean="0"/>
              <a:t>Service industry – the services sector </a:t>
            </a:r>
            <a:r>
              <a:rPr lang="en-US" altLang="zh-CN" sz="2400" u="sng" dirty="0" smtClean="0"/>
              <a:t>employs </a:t>
            </a:r>
            <a:r>
              <a:rPr lang="en-US" altLang="zh-CN" sz="2400" dirty="0" smtClean="0"/>
              <a:t>a large and growing proportion of </a:t>
            </a:r>
            <a:r>
              <a:rPr lang="en-US" altLang="zh-CN" sz="2400" u="sng" dirty="0" smtClean="0"/>
              <a:t>workers</a:t>
            </a:r>
            <a:r>
              <a:rPr lang="en-US" altLang="zh-CN" sz="2400" dirty="0" smtClean="0"/>
              <a:t> in the industrialized nations</a:t>
            </a:r>
          </a:p>
          <a:p>
            <a:pPr lvl="1">
              <a:spcBef>
                <a:spcPts val="1200"/>
              </a:spcBef>
            </a:pPr>
            <a:r>
              <a:rPr lang="en-US" altLang="zh-CN" sz="2000" dirty="0" smtClean="0"/>
              <a:t>it is </a:t>
            </a:r>
            <a:r>
              <a:rPr lang="en-US" altLang="zh-CN" sz="2000" u="sng" dirty="0" smtClean="0"/>
              <a:t>increasingly dependent </a:t>
            </a:r>
            <a:r>
              <a:rPr lang="en-US" altLang="zh-CN" sz="2000" dirty="0" smtClean="0"/>
              <a:t>on information technology (</a:t>
            </a:r>
            <a:r>
              <a:rPr lang="en-US" altLang="zh-CN" sz="2000" u="sng" dirty="0" smtClean="0"/>
              <a:t>IT</a:t>
            </a:r>
            <a:r>
              <a:rPr lang="en-US" altLang="zh-CN" sz="2000" dirty="0" smtClean="0"/>
              <a:t>).</a:t>
            </a:r>
          </a:p>
          <a:p>
            <a:pPr>
              <a:spcBef>
                <a:spcPts val="1200"/>
              </a:spcBef>
            </a:pPr>
            <a:r>
              <a:rPr lang="en-US" altLang="zh-CN" sz="2400" dirty="0" smtClean="0">
                <a:solidFill>
                  <a:srgbClr val="0070C0"/>
                </a:solidFill>
              </a:rPr>
              <a:t>Considerable differences between goods and services</a:t>
            </a:r>
            <a:r>
              <a:rPr lang="en-US" altLang="zh-CN" sz="2400" dirty="0" smtClean="0"/>
              <a:t>, including the shift in focus from mass production to </a:t>
            </a:r>
            <a:r>
              <a:rPr lang="en-US" altLang="zh-CN" sz="2400" u="sng" dirty="0" smtClean="0">
                <a:solidFill>
                  <a:srgbClr val="FF0000"/>
                </a:solidFill>
              </a:rPr>
              <a:t>mass customization</a:t>
            </a:r>
          </a:p>
        </p:txBody>
      </p:sp>
      <p:sp>
        <p:nvSpPr>
          <p:cNvPr id="7" name="内容占位符 2"/>
          <p:cNvSpPr txBox="1">
            <a:spLocks/>
          </p:cNvSpPr>
          <p:nvPr/>
        </p:nvSpPr>
        <p:spPr bwMode="auto">
          <a:xfrm>
            <a:off x="346841" y="4004441"/>
            <a:ext cx="4834758" cy="2249214"/>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marR="0" lvl="0" indent="-342900" algn="l" defTabSz="914400" rtl="0" eaLnBrk="0" fontAlgn="base" latinLnBrk="0" hangingPunct="0">
              <a:lnSpc>
                <a:spcPct val="100000"/>
              </a:lnSpc>
              <a:spcBef>
                <a:spcPts val="1200"/>
              </a:spcBef>
              <a:spcAft>
                <a:spcPct val="0"/>
              </a:spcAft>
              <a:buClr>
                <a:schemeClr val="accent2"/>
              </a:buClr>
              <a:buSzPct val="85000"/>
              <a:buFont typeface="Wingdings" pitchFamily="2" charset="2"/>
              <a:buChar char="q"/>
              <a:tabLst/>
              <a:defRPr/>
            </a:pP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In general, </a:t>
            </a:r>
            <a:r>
              <a:rPr kumimoji="0" lang="en-US" altLang="zh-CN" sz="2400" b="0" i="0" u="sng" strike="noStrike" kern="0" cap="none" spc="0" normalizeH="0" baseline="0" noProof="0" dirty="0" smtClean="0">
                <a:ln>
                  <a:noFill/>
                </a:ln>
                <a:solidFill>
                  <a:schemeClr val="tx1"/>
                </a:solidFill>
                <a:effectLst/>
                <a:uLnTx/>
                <a:uFillTx/>
                <a:latin typeface="+mn-lt"/>
                <a:ea typeface="+mn-ea"/>
                <a:cs typeface="+mn-cs"/>
              </a:rPr>
              <a:t>a service system </a:t>
            </a:r>
            <a:r>
              <a:rPr kumimoji="0" lang="en-US" altLang="zh-CN" sz="2400" b="0" i="0" u="none" strike="noStrike" kern="0" cap="none" spc="0" normalizeH="0" baseline="0" noProof="0" dirty="0" smtClean="0">
                <a:ln>
                  <a:noFill/>
                </a:ln>
                <a:solidFill>
                  <a:schemeClr val="tx1"/>
                </a:solidFill>
                <a:effectLst/>
                <a:uLnTx/>
                <a:uFillTx/>
                <a:latin typeface="+mn-lt"/>
                <a:ea typeface="+mn-ea"/>
                <a:cs typeface="+mn-cs"/>
              </a:rPr>
              <a:t>can be considered to be a combination or recombination of three essential components—</a:t>
            </a:r>
            <a:r>
              <a:rPr kumimoji="0" lang="en-US" altLang="zh-CN" sz="2400" b="0" i="0" u="none" strike="noStrike" kern="0" cap="none" spc="0" normalizeH="0" baseline="0" noProof="0" dirty="0" smtClean="0">
                <a:ln>
                  <a:noFill/>
                </a:ln>
                <a:solidFill>
                  <a:srgbClr val="0070C0"/>
                </a:solidFill>
                <a:effectLst/>
                <a:uLnTx/>
                <a:uFillTx/>
                <a:latin typeface="+mn-lt"/>
                <a:ea typeface="+mn-ea"/>
                <a:cs typeface="+mn-cs"/>
              </a:rPr>
              <a:t>people, processes, and products</a:t>
            </a:r>
            <a:endParaRPr kumimoji="0" lang="zh-CN" altLang="en-US" sz="2400" b="0" i="0" u="none" strike="noStrike" kern="0" cap="none" spc="0" normalizeH="0" baseline="0" noProof="0" dirty="0">
              <a:ln>
                <a:noFill/>
              </a:ln>
              <a:solidFill>
                <a:srgbClr val="0070C0"/>
              </a:solidFill>
              <a:effectLst/>
              <a:uLnTx/>
              <a:uFillTx/>
              <a:latin typeface="+mn-lt"/>
              <a:ea typeface="+mn-ea"/>
              <a:cs typeface="+mn-cs"/>
            </a:endParaRPr>
          </a:p>
        </p:txBody>
      </p:sp>
      <p:sp>
        <p:nvSpPr>
          <p:cNvPr id="9"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0"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39</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descr="https://redmondmag.com/articles/2013/06/03/~/media/ECG/visualstudiomagazine/Images/introimages/vsm_roadmap.ashx"/>
          <p:cNvPicPr>
            <a:picLocks noChangeAspect="1" noChangeArrowheads="1"/>
          </p:cNvPicPr>
          <p:nvPr/>
        </p:nvPicPr>
        <p:blipFill>
          <a:blip r:embed="rId3" cstate="print"/>
          <a:srcRect/>
          <a:stretch>
            <a:fillRect/>
          </a:stretch>
        </p:blipFill>
        <p:spPr bwMode="auto">
          <a:xfrm>
            <a:off x="4479442" y="3580743"/>
            <a:ext cx="4519295" cy="3143250"/>
          </a:xfrm>
          <a:prstGeom prst="rect">
            <a:avLst/>
          </a:prstGeom>
          <a:noFill/>
        </p:spPr>
      </p:pic>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a:buFont typeface="Wingdings" pitchFamily="2" charset="2"/>
              <a:buNone/>
            </a:pPr>
            <a:r>
              <a:rPr lang="en-US" altLang="ko-KR" dirty="0" smtClean="0">
                <a:ea typeface="굴림" pitchFamily="34" charset="-127"/>
              </a:rPr>
              <a:t>1.1 What </a:t>
            </a:r>
            <a:r>
              <a:rPr lang="en-US" altLang="ko-KR" i="1" dirty="0" smtClean="0">
                <a:ea typeface="굴림" pitchFamily="34" charset="-127"/>
              </a:rPr>
              <a:t>is</a:t>
            </a:r>
            <a:r>
              <a:rPr lang="en-US" altLang="ko-KR" dirty="0" smtClean="0">
                <a:ea typeface="굴림" pitchFamily="34" charset="-127"/>
              </a:rPr>
              <a:t> a system of systems?</a:t>
            </a:r>
          </a:p>
          <a:p>
            <a:pPr>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err="1" smtClean="0">
                <a:ea typeface="굴림" pitchFamily="34" charset="-127"/>
              </a:rPr>
              <a:t>SoS</a:t>
            </a:r>
            <a:r>
              <a:rPr lang="en-US" altLang="ko-KR" dirty="0" smtClean="0">
                <a:ea typeface="굴림" pitchFamily="34" charset="-127"/>
              </a:rPr>
              <a:t> c</a:t>
            </a:r>
            <a:r>
              <a:rPr lang="en-US" altLang="zh-CN" dirty="0" smtClean="0"/>
              <a:t>hallenging problems</a:t>
            </a:r>
            <a:r>
              <a:rPr lang="en-US" altLang="ko-KR" dirty="0" smtClean="0">
                <a:ea typeface="굴림" pitchFamily="34" charset="-127"/>
              </a:rPr>
              <a:t>?</a:t>
            </a:r>
          </a:p>
          <a:p>
            <a:pPr lvl="1">
              <a:buClr>
                <a:srgbClr val="0000FF"/>
              </a:buClr>
              <a:buFont typeface="Wingdings" pitchFamily="2" charset="2"/>
              <a:buChar char="q"/>
            </a:pPr>
            <a:r>
              <a:rPr lang="en-US" altLang="ko-KR" dirty="0" smtClean="0">
                <a:ea typeface="굴림" pitchFamily="34" charset="-127"/>
              </a:rPr>
              <a:t> theoretical problems</a:t>
            </a:r>
          </a:p>
          <a:p>
            <a:pPr lvl="1">
              <a:buClr>
                <a:srgbClr val="0000FF"/>
              </a:buClr>
              <a:buFont typeface="Wingdings" pitchFamily="2" charset="2"/>
              <a:buChar char="q"/>
            </a:pPr>
            <a:r>
              <a:rPr lang="en-US" altLang="zh-CN" dirty="0" smtClean="0"/>
              <a:t> implementation problems</a:t>
            </a:r>
            <a:endParaRPr lang="en-US" altLang="ko-KR" dirty="0" smtClean="0">
              <a:ea typeface="굴림" pitchFamily="34" charset="-127"/>
            </a:endParaRPr>
          </a:p>
          <a:p>
            <a:pPr>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Conclusions</a:t>
            </a:r>
          </a:p>
          <a:p>
            <a:endParaRPr lang="en-US" altLang="ko-KR" sz="2400" dirty="0" smtClean="0">
              <a:ea typeface="굴림" pitchFamily="34" charset="-127"/>
            </a:endParaRP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4</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49157">
                                            <p:txEl>
                                              <p:pRg st="0" end="0"/>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free-wallpaper-11_副本.jpg"/>
          <p:cNvPicPr>
            <a:picLocks noChangeAspect="1"/>
          </p:cNvPicPr>
          <p:nvPr/>
        </p:nvPicPr>
        <p:blipFill>
          <a:blip r:embed="rId3" cstate="print"/>
          <a:stretch>
            <a:fillRect/>
          </a:stretch>
        </p:blipFill>
        <p:spPr>
          <a:xfrm>
            <a:off x="-2766322" y="-1899745"/>
            <a:ext cx="14592562" cy="9120352"/>
          </a:xfrm>
          <a:prstGeom prst="rect">
            <a:avLst/>
          </a:prstGeom>
        </p:spPr>
      </p:pic>
      <p:sp>
        <p:nvSpPr>
          <p:cNvPr id="2" name="标题 1"/>
          <p:cNvSpPr>
            <a:spLocks noGrp="1"/>
          </p:cNvSpPr>
          <p:nvPr>
            <p:ph type="title"/>
          </p:nvPr>
        </p:nvSpPr>
        <p:spPr/>
        <p:txBody>
          <a:bodyPr/>
          <a:lstStyle/>
          <a:p>
            <a:r>
              <a:rPr lang="en-US" altLang="zh-CN" dirty="0" err="1" smtClean="0"/>
              <a:t>SoSE</a:t>
            </a:r>
            <a:r>
              <a:rPr lang="en-US" altLang="zh-CN" dirty="0" smtClean="0"/>
              <a:t> in space exploration</a:t>
            </a:r>
            <a:endParaRPr lang="zh-CN" altLang="en-US" dirty="0"/>
          </a:p>
        </p:txBody>
      </p:sp>
      <p:sp>
        <p:nvSpPr>
          <p:cNvPr id="3" name="内容占位符 2"/>
          <p:cNvSpPr>
            <a:spLocks noGrp="1"/>
          </p:cNvSpPr>
          <p:nvPr>
            <p:ph idx="1"/>
          </p:nvPr>
        </p:nvSpPr>
        <p:spPr/>
        <p:txBody>
          <a:bodyPr/>
          <a:lstStyle/>
          <a:p>
            <a:r>
              <a:rPr lang="en-US" altLang="zh-CN" sz="2400" dirty="0" smtClean="0">
                <a:solidFill>
                  <a:srgbClr val="FF0000"/>
                </a:solidFill>
              </a:rPr>
              <a:t>Specific emphasis: </a:t>
            </a:r>
            <a:r>
              <a:rPr lang="en-US" altLang="zh-CN" sz="2400" dirty="0" smtClean="0">
                <a:solidFill>
                  <a:schemeClr val="bg1"/>
                </a:solidFill>
              </a:rPr>
              <a:t>how </a:t>
            </a:r>
            <a:r>
              <a:rPr lang="en-US" altLang="zh-CN" sz="2400" u="sng" dirty="0" smtClean="0">
                <a:solidFill>
                  <a:schemeClr val="bg1"/>
                </a:solidFill>
              </a:rPr>
              <a:t>software and electronics </a:t>
            </a:r>
            <a:r>
              <a:rPr lang="en-US" altLang="zh-CN" sz="2400" dirty="0" smtClean="0">
                <a:solidFill>
                  <a:schemeClr val="bg1"/>
                </a:solidFill>
              </a:rPr>
              <a:t>are revolutionizing the way space missions are being designed</a:t>
            </a:r>
          </a:p>
          <a:p>
            <a:pPr lvl="1"/>
            <a:r>
              <a:rPr lang="en-US" altLang="zh-CN" sz="2000" dirty="0" smtClean="0">
                <a:solidFill>
                  <a:schemeClr val="bg1"/>
                </a:solidFill>
              </a:rPr>
              <a:t>including both the capabilities and vulnerabilities introduced. </a:t>
            </a:r>
          </a:p>
          <a:p>
            <a:pPr>
              <a:spcBef>
                <a:spcPts val="1200"/>
              </a:spcBef>
            </a:pPr>
            <a:r>
              <a:rPr lang="en-US" altLang="zh-CN" sz="2400" dirty="0" err="1" smtClean="0">
                <a:solidFill>
                  <a:schemeClr val="bg1"/>
                </a:solidFill>
              </a:rPr>
              <a:t>SoSE</a:t>
            </a:r>
            <a:r>
              <a:rPr lang="en-US" altLang="zh-CN" sz="2400" dirty="0" smtClean="0">
                <a:solidFill>
                  <a:schemeClr val="bg1"/>
                </a:solidFill>
              </a:rPr>
              <a:t> space missions will have extremely large, complex, and intertwined command and control and data distribution ground networks </a:t>
            </a:r>
          </a:p>
          <a:p>
            <a:pPr lvl="1"/>
            <a:r>
              <a:rPr lang="en-US" altLang="zh-CN" sz="2000" dirty="0" smtClean="0">
                <a:solidFill>
                  <a:schemeClr val="bg1"/>
                </a:solidFill>
              </a:rPr>
              <a:t>involve </a:t>
            </a:r>
            <a:r>
              <a:rPr lang="en-US" altLang="zh-CN" sz="2000" u="sng" dirty="0" smtClean="0">
                <a:solidFill>
                  <a:schemeClr val="bg1"/>
                </a:solidFill>
              </a:rPr>
              <a:t>extensive parallel processing </a:t>
            </a:r>
            <a:r>
              <a:rPr lang="en-US" altLang="zh-CN" sz="2000" dirty="0" smtClean="0">
                <a:solidFill>
                  <a:schemeClr val="bg1"/>
                </a:solidFill>
              </a:rPr>
              <a:t>to produce </a:t>
            </a:r>
            <a:r>
              <a:rPr lang="en-US" altLang="zh-CN" sz="2000" dirty="0" err="1" smtClean="0">
                <a:solidFill>
                  <a:schemeClr val="bg1"/>
                </a:solidFill>
              </a:rPr>
              <a:t>tera</a:t>
            </a:r>
            <a:r>
              <a:rPr lang="en-US" altLang="zh-CN" sz="2000" dirty="0" smtClean="0">
                <a:solidFill>
                  <a:schemeClr val="bg1"/>
                </a:solidFill>
              </a:rPr>
              <a:t>-to-</a:t>
            </a:r>
            <a:r>
              <a:rPr lang="en-US" altLang="zh-CN" sz="2000" dirty="0" err="1" smtClean="0">
                <a:solidFill>
                  <a:schemeClr val="bg1"/>
                </a:solidFill>
              </a:rPr>
              <a:t>petabytes</a:t>
            </a:r>
            <a:r>
              <a:rPr lang="en-US" altLang="zh-CN" sz="2000" dirty="0" smtClean="0">
                <a:solidFill>
                  <a:schemeClr val="bg1"/>
                </a:solidFill>
              </a:rPr>
              <a:t> of products per day and distribute them worldwide.</a:t>
            </a:r>
            <a:endParaRPr lang="zh-CN" altLang="en-US" sz="2000" dirty="0">
              <a:solidFill>
                <a:schemeClr val="bg1"/>
              </a:solidFill>
            </a:endParaRPr>
          </a:p>
        </p:txBody>
      </p:sp>
      <p:sp>
        <p:nvSpPr>
          <p:cNvPr id="9"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0"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40</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52249" y="2123090"/>
            <a:ext cx="8628992" cy="4466896"/>
          </a:xfrm>
        </p:spPr>
        <p:txBody>
          <a:bodyPr/>
          <a:lstStyle/>
          <a:p>
            <a:r>
              <a:rPr lang="en-US" altLang="zh-CN" sz="2400" dirty="0" smtClean="0"/>
              <a:t>Communication and navigation networks provide critical services </a:t>
            </a:r>
          </a:p>
          <a:p>
            <a:pPr lvl="1"/>
            <a:r>
              <a:rPr lang="en-US" altLang="zh-CN" sz="2000" dirty="0" smtClean="0"/>
              <a:t>in the operation, system management, information transfer, and situation awareness to the space </a:t>
            </a:r>
            <a:r>
              <a:rPr lang="en-US" altLang="zh-CN" sz="2000" dirty="0" err="1" smtClean="0"/>
              <a:t>SoS</a:t>
            </a:r>
            <a:endParaRPr lang="en-US" altLang="zh-CN" sz="2000" dirty="0" smtClean="0"/>
          </a:p>
          <a:p>
            <a:r>
              <a:rPr lang="en-US" altLang="zh-CN" sz="2400" dirty="0" smtClean="0"/>
              <a:t>In addition, space </a:t>
            </a:r>
            <a:r>
              <a:rPr lang="en-US" altLang="zh-CN" sz="2400" dirty="0" err="1" smtClean="0"/>
              <a:t>SoS</a:t>
            </a:r>
            <a:r>
              <a:rPr lang="en-US" altLang="zh-CN" sz="2400" dirty="0" smtClean="0"/>
              <a:t> are requiring system interoperability, enhanced reliability, common interfaces, dynamic operations, and autonomy in system management.</a:t>
            </a:r>
          </a:p>
          <a:p>
            <a:pPr lvl="1"/>
            <a:r>
              <a:rPr lang="en-US" altLang="zh-CN" sz="2000" dirty="0" smtClean="0"/>
              <a:t>new approaches to communications and navigation networks are required</a:t>
            </a:r>
          </a:p>
          <a:p>
            <a:pPr lvl="1"/>
            <a:r>
              <a:rPr lang="en-US" altLang="zh-CN" sz="2000" dirty="0" smtClean="0"/>
              <a:t>many </a:t>
            </a:r>
            <a:r>
              <a:rPr lang="en-US" altLang="zh-CN" sz="2000" dirty="0" err="1" smtClean="0"/>
              <a:t>SoS</a:t>
            </a:r>
            <a:r>
              <a:rPr lang="en-US" altLang="zh-CN" sz="2000" dirty="0" smtClean="0"/>
              <a:t> may include </a:t>
            </a:r>
            <a:r>
              <a:rPr lang="en-US" altLang="zh-CN" sz="2000" dirty="0" smtClean="0">
                <a:solidFill>
                  <a:srgbClr val="FF0000"/>
                </a:solidFill>
              </a:rPr>
              <a:t>communication networks that are also </a:t>
            </a:r>
            <a:r>
              <a:rPr lang="en-US" altLang="zh-CN" sz="2000" dirty="0" err="1" smtClean="0">
                <a:solidFill>
                  <a:srgbClr val="FF0000"/>
                </a:solidFill>
              </a:rPr>
              <a:t>SoS</a:t>
            </a:r>
            <a:r>
              <a:rPr lang="en-US" altLang="zh-CN" sz="2000" dirty="0" smtClean="0"/>
              <a:t>.</a:t>
            </a:r>
            <a:endParaRPr lang="zh-CN" altLang="en-US" sz="2000" dirty="0"/>
          </a:p>
        </p:txBody>
      </p:sp>
      <p:sp>
        <p:nvSpPr>
          <p:cNvPr id="2" name="标题 1"/>
          <p:cNvSpPr>
            <a:spLocks noGrp="1"/>
          </p:cNvSpPr>
          <p:nvPr>
            <p:ph type="title"/>
          </p:nvPr>
        </p:nvSpPr>
        <p:spPr>
          <a:xfrm>
            <a:off x="239119" y="228600"/>
            <a:ext cx="5552091" cy="1143000"/>
          </a:xfrm>
        </p:spPr>
        <p:txBody>
          <a:bodyPr/>
          <a:lstStyle/>
          <a:p>
            <a:r>
              <a:rPr lang="en-US" altLang="zh-CN" sz="3600" dirty="0" smtClean="0"/>
              <a:t>Communication and Navigation in Space </a:t>
            </a:r>
            <a:r>
              <a:rPr lang="en-US" altLang="zh-CN" sz="3600" dirty="0" err="1" smtClean="0"/>
              <a:t>SoS</a:t>
            </a:r>
            <a:endParaRPr lang="zh-CN" altLang="en-US" sz="3600" dirty="0"/>
          </a:p>
        </p:txBody>
      </p:sp>
      <p:pic>
        <p:nvPicPr>
          <p:cNvPr id="9218" name="Picture 2" descr="http://australianaviation.com.au/wp-content/uploads/2010/10/ads_b1.jpg"/>
          <p:cNvPicPr>
            <a:picLocks noChangeAspect="1" noChangeArrowheads="1"/>
          </p:cNvPicPr>
          <p:nvPr/>
        </p:nvPicPr>
        <p:blipFill>
          <a:blip r:embed="rId3" cstate="print"/>
          <a:srcRect/>
          <a:stretch>
            <a:fillRect/>
          </a:stretch>
        </p:blipFill>
        <p:spPr bwMode="auto">
          <a:xfrm>
            <a:off x="5831161" y="0"/>
            <a:ext cx="3312839" cy="200672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41</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http://www.ricardo.com/Global/IA/Our-Markets-1/Clean_Energy_and_Power_Gen/CEaPG_Power_Systems.jpg"/>
          <p:cNvPicPr>
            <a:picLocks noChangeAspect="1" noChangeArrowheads="1"/>
          </p:cNvPicPr>
          <p:nvPr/>
        </p:nvPicPr>
        <p:blipFill>
          <a:blip r:embed="rId2" cstate="print"/>
          <a:srcRect/>
          <a:stretch>
            <a:fillRect/>
          </a:stretch>
        </p:blipFill>
        <p:spPr bwMode="auto">
          <a:xfrm>
            <a:off x="4095750" y="5048249"/>
            <a:ext cx="5048250" cy="1809751"/>
          </a:xfrm>
          <a:prstGeom prst="rect">
            <a:avLst/>
          </a:prstGeom>
          <a:noFill/>
        </p:spPr>
      </p:pic>
      <p:sp>
        <p:nvSpPr>
          <p:cNvPr id="2" name="标题 1"/>
          <p:cNvSpPr>
            <a:spLocks noGrp="1"/>
          </p:cNvSpPr>
          <p:nvPr>
            <p:ph type="title"/>
          </p:nvPr>
        </p:nvSpPr>
        <p:spPr>
          <a:xfrm>
            <a:off x="344219" y="28910"/>
            <a:ext cx="8610601" cy="1143000"/>
          </a:xfrm>
        </p:spPr>
        <p:txBody>
          <a:bodyPr/>
          <a:lstStyle/>
          <a:p>
            <a:r>
              <a:rPr lang="en-US" altLang="zh-CN" sz="3200" dirty="0" smtClean="0"/>
              <a:t>Electric Power Systems (EPS) Grids as </a:t>
            </a:r>
            <a:r>
              <a:rPr lang="en-US" altLang="zh-CN" sz="3200" dirty="0" err="1" smtClean="0"/>
              <a:t>SoS</a:t>
            </a:r>
            <a:endParaRPr lang="zh-CN" altLang="en-US" sz="3200" dirty="0"/>
          </a:p>
        </p:txBody>
      </p:sp>
      <p:sp>
        <p:nvSpPr>
          <p:cNvPr id="3" name="内容占位符 2"/>
          <p:cNvSpPr>
            <a:spLocks noGrp="1"/>
          </p:cNvSpPr>
          <p:nvPr>
            <p:ph idx="1"/>
          </p:nvPr>
        </p:nvSpPr>
        <p:spPr>
          <a:xfrm>
            <a:off x="357351" y="1051035"/>
            <a:ext cx="8439807" cy="5197366"/>
          </a:xfrm>
        </p:spPr>
        <p:txBody>
          <a:bodyPr/>
          <a:lstStyle/>
          <a:p>
            <a:pPr>
              <a:spcBef>
                <a:spcPts val="1200"/>
              </a:spcBef>
            </a:pPr>
            <a:r>
              <a:rPr lang="en-US" altLang="zh-CN" sz="2400" dirty="0" smtClean="0"/>
              <a:t>An overview of the </a:t>
            </a:r>
            <a:r>
              <a:rPr lang="en-US" altLang="zh-CN" sz="2400" dirty="0" err="1" smtClean="0"/>
              <a:t>SoS</a:t>
            </a:r>
            <a:r>
              <a:rPr lang="en-US" altLang="zh-CN" sz="2400" dirty="0" smtClean="0"/>
              <a:t> that are fundamental to the operation and control of EPS are provided.</a:t>
            </a:r>
          </a:p>
          <a:p>
            <a:pPr>
              <a:spcBef>
                <a:spcPts val="1200"/>
              </a:spcBef>
            </a:pPr>
            <a:r>
              <a:rPr lang="en-US" altLang="zh-CN" sz="2400" dirty="0" smtClean="0"/>
              <a:t>Power systems cover </a:t>
            </a:r>
            <a:r>
              <a:rPr lang="en-US" altLang="zh-CN" sz="2400" u="sng" dirty="0" smtClean="0"/>
              <a:t>extensive geographical regions </a:t>
            </a:r>
            <a:r>
              <a:rPr lang="en-US" altLang="zh-CN" sz="2400" dirty="0" smtClean="0"/>
              <a:t>and are composed of many diverse components.</a:t>
            </a:r>
          </a:p>
          <a:p>
            <a:pPr>
              <a:spcBef>
                <a:spcPts val="1200"/>
              </a:spcBef>
            </a:pPr>
            <a:r>
              <a:rPr lang="en-US" altLang="zh-CN" sz="2400" dirty="0" smtClean="0"/>
              <a:t>Stable operation is achieved through extensive </a:t>
            </a:r>
            <a:r>
              <a:rPr lang="en-US" altLang="zh-CN" sz="2400" u="sng" dirty="0" smtClean="0">
                <a:solidFill>
                  <a:srgbClr val="FF0000"/>
                </a:solidFill>
              </a:rPr>
              <a:t>monitoring systems</a:t>
            </a:r>
            <a:r>
              <a:rPr lang="en-US" altLang="zh-CN" sz="2400" dirty="0" smtClean="0">
                <a:solidFill>
                  <a:srgbClr val="FF0000"/>
                </a:solidFill>
              </a:rPr>
              <a:t> </a:t>
            </a:r>
            <a:r>
              <a:rPr lang="en-US" altLang="zh-CN" sz="2400" dirty="0" smtClean="0"/>
              <a:t>and a </a:t>
            </a:r>
            <a:r>
              <a:rPr lang="en-US" altLang="zh-CN" sz="2400" u="sng" dirty="0" smtClean="0"/>
              <a:t>hierarchy of controls.</a:t>
            </a:r>
          </a:p>
          <a:p>
            <a:pPr>
              <a:spcBef>
                <a:spcPts val="1200"/>
              </a:spcBef>
            </a:pPr>
            <a:r>
              <a:rPr lang="en-US" altLang="zh-CN" sz="2400" dirty="0" smtClean="0">
                <a:solidFill>
                  <a:srgbClr val="0070C0"/>
                </a:solidFill>
              </a:rPr>
              <a:t>Safety margins </a:t>
            </a:r>
            <a:r>
              <a:rPr lang="en-US" altLang="zh-CN" sz="2400" dirty="0" smtClean="0"/>
              <a:t>play an important role in ensuring reliability, but tend to incur economic penalties.</a:t>
            </a:r>
          </a:p>
          <a:p>
            <a:pPr lvl="1">
              <a:spcBef>
                <a:spcPts val="1200"/>
              </a:spcBef>
            </a:pPr>
            <a:r>
              <a:rPr lang="en-US" altLang="zh-CN" sz="2000" dirty="0" smtClean="0"/>
              <a:t>reduction of these safety margins</a:t>
            </a:r>
            <a:endParaRPr lang="zh-CN" altLang="en-US" sz="2000" dirty="0"/>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42</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020" y="228600"/>
            <a:ext cx="7023538" cy="1143000"/>
          </a:xfrm>
        </p:spPr>
        <p:txBody>
          <a:bodyPr/>
          <a:lstStyle/>
          <a:p>
            <a:r>
              <a:rPr lang="en-US" altLang="zh-CN" dirty="0" smtClean="0"/>
              <a:t>Transportation Systems</a:t>
            </a:r>
            <a:endParaRPr lang="zh-CN" altLang="en-US" dirty="0"/>
          </a:p>
        </p:txBody>
      </p:sp>
      <p:sp>
        <p:nvSpPr>
          <p:cNvPr id="3" name="内容占位符 2"/>
          <p:cNvSpPr>
            <a:spLocks noGrp="1"/>
          </p:cNvSpPr>
          <p:nvPr>
            <p:ph idx="1"/>
          </p:nvPr>
        </p:nvSpPr>
        <p:spPr>
          <a:xfrm>
            <a:off x="533399" y="1600200"/>
            <a:ext cx="8284779" cy="4648200"/>
          </a:xfrm>
        </p:spPr>
        <p:txBody>
          <a:bodyPr/>
          <a:lstStyle/>
          <a:p>
            <a:r>
              <a:rPr lang="en-US" sz="2400" dirty="0" smtClean="0"/>
              <a:t>Intelligent Transportation System (ITS) </a:t>
            </a:r>
            <a:r>
              <a:rPr lang="en-US" altLang="zh-CN" sz="2400" dirty="0" smtClean="0"/>
              <a:t>can be viewed as a collection of layered networks composed by heterogeneous systems.</a:t>
            </a:r>
          </a:p>
          <a:p>
            <a:r>
              <a:rPr lang="en-US" altLang="zh-CN" sz="2400" u="sng" dirty="0" smtClean="0"/>
              <a:t>At present</a:t>
            </a:r>
            <a:r>
              <a:rPr lang="en-US" altLang="zh-CN" sz="2400" dirty="0" smtClean="0"/>
              <a:t>, </a:t>
            </a:r>
            <a:r>
              <a:rPr lang="en-US" altLang="zh-CN" sz="2400" u="sng" dirty="0" smtClean="0"/>
              <a:t>research </a:t>
            </a:r>
            <a:r>
              <a:rPr lang="en-US" altLang="zh-CN" sz="2400" dirty="0" smtClean="0"/>
              <a:t>on each sector of the ITS is generally </a:t>
            </a:r>
            <a:r>
              <a:rPr lang="en-US" altLang="zh-CN" sz="2400" u="sng" dirty="0" smtClean="0">
                <a:solidFill>
                  <a:srgbClr val="FF0000"/>
                </a:solidFill>
              </a:rPr>
              <a:t>conducted independently</a:t>
            </a:r>
          </a:p>
          <a:p>
            <a:pPr lvl="1"/>
            <a:r>
              <a:rPr lang="en-US" altLang="zh-CN" sz="2000" dirty="0" smtClean="0"/>
              <a:t>with infrequent and/or incomplete consideration of scope dimensions and network interactions</a:t>
            </a:r>
          </a:p>
          <a:p>
            <a:pPr lvl="1"/>
            <a:r>
              <a:rPr lang="en-US" altLang="zh-CN" sz="2000" dirty="0" smtClean="0"/>
              <a:t>This isolated treatment </a:t>
            </a:r>
            <a:r>
              <a:rPr lang="en-US" altLang="zh-CN" sz="2000" u="sng" dirty="0" smtClean="0">
                <a:solidFill>
                  <a:srgbClr val="FF0000"/>
                </a:solidFill>
              </a:rPr>
              <a:t>does not capture the higher level interactions</a:t>
            </a:r>
          </a:p>
          <a:p>
            <a:r>
              <a:rPr lang="en-US" altLang="zh-CN" sz="2400" u="sng" dirty="0" smtClean="0"/>
              <a:t>Systematic method </a:t>
            </a:r>
            <a:r>
              <a:rPr lang="en-US" altLang="zh-CN" sz="2400" dirty="0" smtClean="0"/>
              <a:t>for modeling these interactions with a </a:t>
            </a:r>
            <a:r>
              <a:rPr lang="en-US" altLang="zh-CN" sz="2400" dirty="0" err="1" smtClean="0"/>
              <a:t>SoS</a:t>
            </a:r>
            <a:r>
              <a:rPr lang="en-US" altLang="zh-CN" sz="2400" dirty="0" smtClean="0"/>
              <a:t> approach </a:t>
            </a:r>
            <a:r>
              <a:rPr lang="en-US" altLang="zh-CN" sz="2400" u="sng" dirty="0" smtClean="0"/>
              <a:t>is essential</a:t>
            </a:r>
          </a:p>
          <a:p>
            <a:pPr lvl="1"/>
            <a:r>
              <a:rPr lang="en-US" altLang="zh-CN" sz="2000" dirty="0" smtClean="0"/>
              <a:t>especially vital as decision makers in both the public and the private sector,</a:t>
            </a:r>
          </a:p>
          <a:p>
            <a:endParaRPr lang="zh-CN" altLang="en-US" sz="2400" dirty="0"/>
          </a:p>
        </p:txBody>
      </p:sp>
      <p:pic>
        <p:nvPicPr>
          <p:cNvPr id="7170" name="Picture 2" descr="http://www.transportationsystemsinc.com/Transportation_Systems_logo.jpg"/>
          <p:cNvPicPr>
            <a:picLocks noChangeAspect="1" noChangeArrowheads="1"/>
          </p:cNvPicPr>
          <p:nvPr/>
        </p:nvPicPr>
        <p:blipFill>
          <a:blip r:embed="rId2" cstate="print"/>
          <a:srcRect/>
          <a:stretch>
            <a:fillRect/>
          </a:stretch>
        </p:blipFill>
        <p:spPr bwMode="auto">
          <a:xfrm>
            <a:off x="5947541" y="0"/>
            <a:ext cx="3196459" cy="1550163"/>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43</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169166" cy="1143000"/>
          </a:xfrm>
        </p:spPr>
        <p:txBody>
          <a:bodyPr/>
          <a:lstStyle/>
          <a:p>
            <a:r>
              <a:rPr lang="en-US" sz="3600" dirty="0" smtClean="0"/>
              <a:t>Intelligent Transport System (ITS)</a:t>
            </a:r>
            <a:endParaRPr lang="zh-CN" altLang="en-US" sz="3600" dirty="0"/>
          </a:p>
        </p:txBody>
      </p:sp>
      <p:sp>
        <p:nvSpPr>
          <p:cNvPr id="3" name="内容占位符 2"/>
          <p:cNvSpPr>
            <a:spLocks noGrp="1"/>
          </p:cNvSpPr>
          <p:nvPr>
            <p:ph idx="1"/>
          </p:nvPr>
        </p:nvSpPr>
        <p:spPr/>
        <p:txBody>
          <a:bodyPr/>
          <a:lstStyle/>
          <a:p>
            <a:r>
              <a:rPr lang="en-US" dirty="0" smtClean="0"/>
              <a:t>aims to achieve traffic efficiency by minimizing traffic problems. </a:t>
            </a:r>
          </a:p>
          <a:p>
            <a:r>
              <a:rPr lang="en-US" dirty="0" smtClean="0"/>
              <a:t>aims to reduce time of commuters as well as enhances their safety and comfort.</a:t>
            </a:r>
            <a:endParaRPr lang="zh-CN" altLang="en-US"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2050" name="Picture 2" descr="See the source image"/>
          <p:cNvPicPr>
            <a:picLocks noChangeAspect="1" noChangeArrowheads="1"/>
          </p:cNvPicPr>
          <p:nvPr/>
        </p:nvPicPr>
        <p:blipFill>
          <a:blip r:embed="rId2"/>
          <a:srcRect/>
          <a:stretch>
            <a:fillRect/>
          </a:stretch>
        </p:blipFill>
        <p:spPr bwMode="auto">
          <a:xfrm>
            <a:off x="5190030" y="3694824"/>
            <a:ext cx="3953970" cy="3163176"/>
          </a:xfrm>
          <a:prstGeom prst="rect">
            <a:avLst/>
          </a:prstGeom>
          <a:noFill/>
        </p:spPr>
      </p:pic>
      <p:pic>
        <p:nvPicPr>
          <p:cNvPr id="2052" name="Picture 4" descr="Intelligent Transport System "/>
          <p:cNvPicPr>
            <a:picLocks noChangeAspect="1" noChangeArrowheads="1"/>
          </p:cNvPicPr>
          <p:nvPr/>
        </p:nvPicPr>
        <p:blipFill>
          <a:blip r:embed="rId3"/>
          <a:srcRect/>
          <a:stretch>
            <a:fillRect/>
          </a:stretch>
        </p:blipFill>
        <p:spPr bwMode="auto">
          <a:xfrm>
            <a:off x="0" y="3695701"/>
            <a:ext cx="5180547" cy="2158561"/>
          </a:xfrm>
          <a:prstGeom prst="rect">
            <a:avLst/>
          </a:prstGeom>
          <a:noFill/>
        </p:spPr>
      </p:pic>
      <p:sp>
        <p:nvSpPr>
          <p:cNvPr id="10" name="灯片编号占位符 9"/>
          <p:cNvSpPr>
            <a:spLocks noGrp="1"/>
          </p:cNvSpPr>
          <p:nvPr>
            <p:ph type="sldNum" sz="quarter" idx="4"/>
          </p:nvPr>
        </p:nvSpPr>
        <p:spPr/>
        <p:txBody>
          <a:bodyPr/>
          <a:lstStyle/>
          <a:p>
            <a:pPr>
              <a:defRPr/>
            </a:pPr>
            <a:fld id="{6961AF3F-357B-4795-BA10-F3CC5EC85656}" type="slidenum">
              <a:rPr lang="en-US" altLang="ko-KR" smtClean="0"/>
              <a:pPr>
                <a:defRPr/>
              </a:pPr>
              <a:t>44</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images (42).jpg"/>
          <p:cNvPicPr>
            <a:picLocks noChangeAspect="1"/>
          </p:cNvPicPr>
          <p:nvPr/>
        </p:nvPicPr>
        <p:blipFill>
          <a:blip r:embed="rId3" cstate="print"/>
          <a:srcRect b="4279"/>
          <a:stretch>
            <a:fillRect/>
          </a:stretch>
        </p:blipFill>
        <p:spPr>
          <a:xfrm>
            <a:off x="7672552" y="4893548"/>
            <a:ext cx="1471448" cy="1964452"/>
          </a:xfrm>
          <a:prstGeom prst="rect">
            <a:avLst/>
          </a:prstGeom>
        </p:spPr>
      </p:pic>
      <p:pic>
        <p:nvPicPr>
          <p:cNvPr id="17410" name="Picture 2" descr="http://www.cliparthut.com/clip-arts/541/health-care-clip-art-541007.jpeg"/>
          <p:cNvPicPr>
            <a:picLocks noChangeAspect="1" noChangeArrowheads="1"/>
          </p:cNvPicPr>
          <p:nvPr/>
        </p:nvPicPr>
        <p:blipFill>
          <a:blip r:embed="rId4" cstate="print"/>
          <a:srcRect/>
          <a:stretch>
            <a:fillRect/>
          </a:stretch>
        </p:blipFill>
        <p:spPr bwMode="auto">
          <a:xfrm>
            <a:off x="6842234" y="-1"/>
            <a:ext cx="2301767" cy="1534511"/>
          </a:xfrm>
          <a:prstGeom prst="rect">
            <a:avLst/>
          </a:prstGeom>
          <a:noFill/>
        </p:spPr>
      </p:pic>
      <p:sp>
        <p:nvSpPr>
          <p:cNvPr id="2" name="标题 1"/>
          <p:cNvSpPr>
            <a:spLocks noGrp="1"/>
          </p:cNvSpPr>
          <p:nvPr>
            <p:ph type="title"/>
          </p:nvPr>
        </p:nvSpPr>
        <p:spPr/>
        <p:txBody>
          <a:bodyPr/>
          <a:lstStyle/>
          <a:p>
            <a:r>
              <a:rPr lang="en-US" altLang="zh-CN" dirty="0" smtClean="0"/>
              <a:t>Healthcare Systems</a:t>
            </a:r>
            <a:endParaRPr lang="zh-CN" altLang="en-US" dirty="0"/>
          </a:p>
        </p:txBody>
      </p:sp>
      <p:sp>
        <p:nvSpPr>
          <p:cNvPr id="3" name="内容占位符 2"/>
          <p:cNvSpPr>
            <a:spLocks noGrp="1"/>
          </p:cNvSpPr>
          <p:nvPr>
            <p:ph idx="1"/>
          </p:nvPr>
        </p:nvSpPr>
        <p:spPr>
          <a:xfrm>
            <a:off x="147145" y="1471447"/>
            <a:ext cx="8765627" cy="4708635"/>
          </a:xfrm>
        </p:spPr>
        <p:txBody>
          <a:bodyPr/>
          <a:lstStyle/>
          <a:p>
            <a:pPr>
              <a:spcBef>
                <a:spcPts val="1200"/>
              </a:spcBef>
            </a:pPr>
            <a:r>
              <a:rPr lang="en-US" altLang="zh-CN" sz="2400" dirty="0" smtClean="0">
                <a:solidFill>
                  <a:srgbClr val="FF0000"/>
                </a:solidFill>
              </a:rPr>
              <a:t>National</a:t>
            </a:r>
            <a:r>
              <a:rPr lang="en-US" altLang="zh-CN" sz="2400" dirty="0" smtClean="0"/>
              <a:t> Healthcare Information Network (</a:t>
            </a:r>
            <a:r>
              <a:rPr lang="en-US" altLang="zh-CN" sz="2400" dirty="0" smtClean="0">
                <a:solidFill>
                  <a:srgbClr val="FF0000"/>
                </a:solidFill>
              </a:rPr>
              <a:t>N</a:t>
            </a:r>
            <a:r>
              <a:rPr lang="en-US" altLang="zh-CN" sz="2400" dirty="0" smtClean="0"/>
              <a:t>HIN), with the goal of creating a </a:t>
            </a:r>
            <a:r>
              <a:rPr lang="en-US" altLang="zh-CN" sz="2400" u="sng" dirty="0" smtClean="0"/>
              <a:t>nationwide information system </a:t>
            </a:r>
            <a:r>
              <a:rPr lang="en-US" altLang="zh-CN" sz="2400" dirty="0" smtClean="0"/>
              <a:t>that can build and maintain Electronic Health Records (EHRs) for all citizens</a:t>
            </a:r>
          </a:p>
          <a:p>
            <a:pPr>
              <a:spcBef>
                <a:spcPts val="1200"/>
              </a:spcBef>
            </a:pPr>
            <a:r>
              <a:rPr lang="en-US" altLang="zh-CN" sz="2400" dirty="0" smtClean="0"/>
              <a:t>The NHIN will rely on </a:t>
            </a:r>
            <a:r>
              <a:rPr lang="en-US" altLang="zh-CN" sz="2400" dirty="0" smtClean="0">
                <a:solidFill>
                  <a:srgbClr val="0070C0"/>
                </a:solidFill>
              </a:rPr>
              <a:t>a network of</a:t>
            </a:r>
            <a:r>
              <a:rPr lang="en-US" altLang="zh-CN" sz="2400" u="sng" dirty="0" smtClean="0"/>
              <a:t> independent</a:t>
            </a:r>
            <a:r>
              <a:rPr lang="en-US" altLang="zh-CN" sz="2400" dirty="0" smtClean="0"/>
              <a:t> </a:t>
            </a:r>
            <a:r>
              <a:rPr lang="en-US" altLang="zh-CN" sz="2400" dirty="0" smtClean="0">
                <a:solidFill>
                  <a:srgbClr val="FF0000"/>
                </a:solidFill>
              </a:rPr>
              <a:t>Regional</a:t>
            </a:r>
            <a:r>
              <a:rPr lang="en-US" altLang="zh-CN" sz="2400" dirty="0" smtClean="0">
                <a:solidFill>
                  <a:srgbClr val="0070C0"/>
                </a:solidFill>
              </a:rPr>
              <a:t> Healthcare</a:t>
            </a:r>
            <a:r>
              <a:rPr lang="en-US" altLang="zh-CN" sz="2400" dirty="0" smtClean="0"/>
              <a:t> Information Organizations (</a:t>
            </a:r>
            <a:r>
              <a:rPr lang="en-US" altLang="zh-CN" sz="2400" dirty="0" smtClean="0">
                <a:solidFill>
                  <a:srgbClr val="FF0000"/>
                </a:solidFill>
              </a:rPr>
              <a:t>R</a:t>
            </a:r>
            <a:r>
              <a:rPr lang="en-US" altLang="zh-CN" sz="2400" dirty="0" smtClean="0"/>
              <a:t>HIOs)</a:t>
            </a:r>
          </a:p>
          <a:p>
            <a:pPr lvl="1">
              <a:spcBef>
                <a:spcPts val="1200"/>
              </a:spcBef>
            </a:pPr>
            <a:r>
              <a:rPr lang="en-US" altLang="zh-CN" b="1" dirty="0" smtClean="0"/>
              <a:t>a very complex </a:t>
            </a:r>
            <a:r>
              <a:rPr lang="en-US" altLang="zh-CN" b="1" dirty="0" err="1" smtClean="0"/>
              <a:t>SoS</a:t>
            </a:r>
            <a:endParaRPr lang="en-US" altLang="zh-CN" b="1" dirty="0" smtClean="0"/>
          </a:p>
          <a:p>
            <a:pPr>
              <a:spcBef>
                <a:spcPts val="1200"/>
              </a:spcBef>
            </a:pPr>
            <a:r>
              <a:rPr lang="en-US" altLang="zh-CN" sz="2400" dirty="0" smtClean="0"/>
              <a:t>Simulation, modeling, and other appropriate </a:t>
            </a:r>
            <a:r>
              <a:rPr lang="en-US" altLang="zh-CN" sz="2400" dirty="0" err="1" smtClean="0"/>
              <a:t>SoSE</a:t>
            </a:r>
            <a:r>
              <a:rPr lang="en-US" altLang="zh-CN" sz="2400" dirty="0" smtClean="0"/>
              <a:t> tools are under development.</a:t>
            </a:r>
          </a:p>
        </p:txBody>
      </p:sp>
      <p:sp>
        <p:nvSpPr>
          <p:cNvPr id="7"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45</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Healthcare </a:t>
            </a:r>
            <a:r>
              <a:rPr lang="en-US" altLang="zh-CN" dirty="0" err="1" smtClean="0"/>
              <a:t>SoS</a:t>
            </a:r>
            <a:endParaRPr lang="zh-CN" altLang="en-US"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95234" name="Picture 2"/>
          <p:cNvPicPr>
            <a:picLocks noChangeAspect="1" noChangeArrowheads="1"/>
          </p:cNvPicPr>
          <p:nvPr/>
        </p:nvPicPr>
        <p:blipFill>
          <a:blip r:embed="rId2" cstate="print"/>
          <a:srcRect/>
          <a:stretch>
            <a:fillRect/>
          </a:stretch>
        </p:blipFill>
        <p:spPr bwMode="auto">
          <a:xfrm>
            <a:off x="462455" y="1429120"/>
            <a:ext cx="8198069" cy="5166122"/>
          </a:xfrm>
          <a:prstGeom prst="rect">
            <a:avLst/>
          </a:prstGeom>
          <a:noFill/>
          <a:ln w="9525">
            <a:noFill/>
            <a:miter lim="800000"/>
            <a:headEnd/>
            <a:tailEnd/>
          </a:ln>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46</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Dynamic Crisis Response </a:t>
            </a:r>
            <a:r>
              <a:rPr lang="en-US" altLang="zh-CN" dirty="0" err="1" smtClean="0"/>
              <a:t>SoS</a:t>
            </a:r>
            <a:endParaRPr lang="zh-CN" altLang="en-US"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1026" name="Picture 2"/>
          <p:cNvPicPr>
            <a:picLocks noChangeAspect="1" noChangeArrowheads="1"/>
          </p:cNvPicPr>
          <p:nvPr/>
        </p:nvPicPr>
        <p:blipFill>
          <a:blip r:embed="rId3" cstate="print"/>
          <a:srcRect/>
          <a:stretch>
            <a:fillRect/>
          </a:stretch>
        </p:blipFill>
        <p:spPr bwMode="auto">
          <a:xfrm>
            <a:off x="1479003" y="1259366"/>
            <a:ext cx="6414266" cy="5039780"/>
          </a:xfrm>
          <a:prstGeom prst="rect">
            <a:avLst/>
          </a:prstGeom>
          <a:noFill/>
          <a:ln w="9525">
            <a:noFill/>
            <a:miter lim="800000"/>
            <a:headEnd/>
            <a:tailEnd/>
          </a:ln>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47</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smtClean="0"/>
              <a:t>Regional Area Crisis Management </a:t>
            </a:r>
            <a:r>
              <a:rPr lang="en-US" altLang="zh-CN" sz="3200" dirty="0" err="1" smtClean="0"/>
              <a:t>SoS</a:t>
            </a:r>
            <a:endParaRPr lang="zh-CN" altLang="en-US" sz="3200"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1026" name="Picture 2"/>
          <p:cNvPicPr>
            <a:picLocks noChangeAspect="1" noChangeArrowheads="1"/>
          </p:cNvPicPr>
          <p:nvPr/>
        </p:nvPicPr>
        <p:blipFill>
          <a:blip r:embed="rId2" cstate="print"/>
          <a:srcRect/>
          <a:stretch>
            <a:fillRect/>
          </a:stretch>
        </p:blipFill>
        <p:spPr bwMode="auto">
          <a:xfrm>
            <a:off x="241738" y="1486080"/>
            <a:ext cx="8628993" cy="5065149"/>
          </a:xfrm>
          <a:prstGeom prst="rect">
            <a:avLst/>
          </a:prstGeom>
          <a:noFill/>
          <a:ln w="9525">
            <a:noFill/>
            <a:miter lim="800000"/>
            <a:headEnd/>
            <a:tailEnd/>
          </a:ln>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48</a:t>
            </a:fld>
            <a:r>
              <a:rPr lang="en-US" altLang="ko-KR" smtClean="0"/>
              <a:t>/55</a:t>
            </a:r>
            <a:endParaRPr lang="en-US" altLang="ko-KR" dirty="0"/>
          </a:p>
        </p:txBody>
      </p:sp>
    </p:spTree>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descr="下载 (27).jpg"/>
          <p:cNvPicPr>
            <a:picLocks noChangeAspect="1"/>
          </p:cNvPicPr>
          <p:nvPr/>
        </p:nvPicPr>
        <p:blipFill>
          <a:blip r:embed="rId3" cstate="print"/>
          <a:stretch>
            <a:fillRect/>
          </a:stretch>
        </p:blipFill>
        <p:spPr>
          <a:xfrm>
            <a:off x="3795383" y="4524375"/>
            <a:ext cx="1952625" cy="2333625"/>
          </a:xfrm>
          <a:prstGeom prst="rect">
            <a:avLst/>
          </a:prstGeom>
        </p:spPr>
      </p:pic>
      <p:sp>
        <p:nvSpPr>
          <p:cNvPr id="2" name="标题 1"/>
          <p:cNvSpPr>
            <a:spLocks noGrp="1"/>
          </p:cNvSpPr>
          <p:nvPr>
            <p:ph type="title"/>
          </p:nvPr>
        </p:nvSpPr>
        <p:spPr/>
        <p:txBody>
          <a:bodyPr/>
          <a:lstStyle/>
          <a:p>
            <a:r>
              <a:rPr lang="en-US" altLang="zh-CN" dirty="0" smtClean="0"/>
              <a:t>More topics</a:t>
            </a:r>
            <a:endParaRPr lang="zh-CN" altLang="en-US" dirty="0"/>
          </a:p>
        </p:txBody>
      </p:sp>
      <p:sp>
        <p:nvSpPr>
          <p:cNvPr id="3" name="内容占位符 2"/>
          <p:cNvSpPr>
            <a:spLocks noGrp="1"/>
          </p:cNvSpPr>
          <p:nvPr>
            <p:ph idx="1"/>
          </p:nvPr>
        </p:nvSpPr>
        <p:spPr/>
        <p:txBody>
          <a:bodyPr/>
          <a:lstStyle/>
          <a:p>
            <a:r>
              <a:rPr lang="en-US" altLang="zh-CN" dirty="0" smtClean="0"/>
              <a:t>Global Earth Observation </a:t>
            </a:r>
            <a:r>
              <a:rPr lang="en-US" altLang="zh-CN" dirty="0" err="1" smtClean="0"/>
              <a:t>SoS</a:t>
            </a:r>
            <a:endParaRPr lang="en-US" altLang="zh-CN" dirty="0" smtClean="0"/>
          </a:p>
          <a:p>
            <a:r>
              <a:rPr lang="en-US" altLang="zh-CN" dirty="0" smtClean="0"/>
              <a:t>Deepwater Coastguard Program</a:t>
            </a:r>
          </a:p>
          <a:p>
            <a:r>
              <a:rPr lang="en-US" altLang="zh-CN" dirty="0" smtClean="0"/>
              <a:t>Future Combat Missions</a:t>
            </a:r>
          </a:p>
          <a:p>
            <a:r>
              <a:rPr lang="en-US" altLang="zh-CN" dirty="0" smtClean="0"/>
              <a:t>National Security</a:t>
            </a:r>
          </a:p>
          <a:p>
            <a:r>
              <a:rPr lang="en-US" altLang="zh-CN" dirty="0" smtClean="0"/>
              <a:t>Critical Infrastructure</a:t>
            </a:r>
            <a:r>
              <a:rPr lang="zh-CN" altLang="en-US" dirty="0" smtClean="0"/>
              <a:t> </a:t>
            </a:r>
            <a:r>
              <a:rPr lang="en-US" altLang="zh-CN" dirty="0" smtClean="0"/>
              <a:t>and Air Transportation Security</a:t>
            </a:r>
            <a:endParaRPr lang="zh-CN" altLang="en-US" dirty="0"/>
          </a:p>
        </p:txBody>
      </p:sp>
      <p:sp>
        <p:nvSpPr>
          <p:cNvPr id="7"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8"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pic>
        <p:nvPicPr>
          <p:cNvPr id="16386" name="Picture 2" descr="http://thumbs.dreamstime.com/z/hot-topic-breaking-news-symbol-as-word-current-social-newsflash-events-frying-pan-as-press-headline-icon-53076790.jpg"/>
          <p:cNvPicPr>
            <a:picLocks noChangeAspect="1" noChangeArrowheads="1"/>
          </p:cNvPicPr>
          <p:nvPr/>
        </p:nvPicPr>
        <p:blipFill>
          <a:blip r:embed="rId4" cstate="print"/>
          <a:srcRect l="4543" t="8574" r="3634" b="17148"/>
          <a:stretch>
            <a:fillRect/>
          </a:stretch>
        </p:blipFill>
        <p:spPr bwMode="auto">
          <a:xfrm>
            <a:off x="3861125" y="144005"/>
            <a:ext cx="1819224" cy="1247436"/>
          </a:xfrm>
          <a:prstGeom prst="rect">
            <a:avLst/>
          </a:prstGeom>
          <a:noFill/>
        </p:spPr>
      </p:pic>
      <p:pic>
        <p:nvPicPr>
          <p:cNvPr id="10" name="图片 9" descr="下载 (24).jpg"/>
          <p:cNvPicPr>
            <a:picLocks noChangeAspect="1"/>
          </p:cNvPicPr>
          <p:nvPr/>
        </p:nvPicPr>
        <p:blipFill>
          <a:blip r:embed="rId5" cstate="print"/>
          <a:srcRect l="17717" t="9691" r="5906" b="16959"/>
          <a:stretch>
            <a:fillRect/>
          </a:stretch>
        </p:blipFill>
        <p:spPr>
          <a:xfrm>
            <a:off x="5978531" y="370629"/>
            <a:ext cx="1396840" cy="1089907"/>
          </a:xfrm>
          <a:prstGeom prst="rect">
            <a:avLst/>
          </a:prstGeom>
        </p:spPr>
      </p:pic>
      <p:sp>
        <p:nvSpPr>
          <p:cNvPr id="16388" name="AutoShape 4" descr="data:image/jpeg;base64,/9j/4AAQSkZJRgABAQAAAQABAAD/2wCEAAkGBxITEhITExMWFhUXGBgaGBcYFRgbHRghGxgdGhgfGBodHSggGB0mHR0VIjIiJSorLi4uGx8zODMsNygtLisBCgoKDg0OGxAQGzYlICYyLy8tLS8tLTUtNS0tKy8uLS0vLS0tLS0rLS0tLS0vLi0tLS01LS0tLS0tLS0tLS0tLf/AABEIALwAvAMBIgACEQEDEQH/xAAcAAACAwADAQAAAAAAAAAAAAAFBgMEBwABAgj/xABKEAABAwIDBAYGBwQIBQUBAAABAgMRACEEEjEFBkFREyJhcYGRBzI0UnKhFBYjQrHB0UNi0uEVJDNTkpOU8GOCssLxVFWiw9NE/8QAGgEAAgMBAQAAAAAAAAAAAAAAAgMABAUBBv/EAC8RAAEEAAQEBQMEAwAAAAAAAAEAAgMRBBIhMQUyQVETFGFxgSIzoVKRsdEjwfD/2gAMAwEAAhEDEQA/AC+Gw6nFBKUlRPAf7tR5G7LqE5lJSuYGQEyO2eJ0qPY23sPg20F5JQHcx6SxCsuoEXEWEd5pY+uDzyVLdculwhttAUC4DeDlItACSTfrWk1lRYNmT6jqVXwkAZT6v32Wh7P3WYCEdIklcDN1jExeKkOysEF9GUAGAbkxcwBm0Kp4a3FZrjsaw42x0BddeWXJZKSTqCQqVGBAIAGoF4io2NpYcoZ+jtLW/KlkFYSloJulSlZbqATmmw56gVcEcTRVJpis8q0nHbEwKBKyEWJ9eNNSBN6Gndpp1JVhnwsAkXgiR+8PCsfwz+RTbigSkZjlBgkJPXE/dmbntJo/ht88YErQnEhILdgUgZb3CDHrRoSaWY4nbtRPwbD0THj9nuMqyrTHI8D3GqtV919vrcS8y444+TkCUqGbKZIKg5mITwubVYBrNxEIjIrZZeJg8J1Llcrle2m8xgdvyE1XVcC14rlWTgV3089a6GEVEi+nz0rmYIvDd2VepxhjAvciQLybx3Dj5V6OCWOHz0vFWMIh0gZSmxIEi44wLd58661zeq6IzdEKqcG57p/2J/C9c+iKkg2ygE8ddNNTpV/O+AAIi0QBygeEGoUIcV1pT1gAZ4xzHHQGiuNGYvdV1YNc2BN4B56xrpofKvTWAWdQRINyOX/g1aQ89mAlMkzcdk6x2m3bXTSnTJlMyRBA1Em3b1ledduNQRt7IZFcqwvCKBgxN/wn8K59Cc938KXmCX4bhpSr1ypHWFJ9YRNR11CQRuuVyuVyouIHtbC4jpm3WcqggHKlUEIJMkgG2t+8CutmbqvlWZrEthxtQU3E57gZjkVCgQQIIn509YHdd1xCVpUmFCRMzUytynTYlB75/StSATNAttj3WlHJiAwNASa9ukEIa+1dbeTmKnAgjNm7JBEXgzxMzXt3dzBFLaPtBkEFSVAFy89cQRqTERAtTm1upiU+q8U9gcXHlpUv1dxn/qD/AIv5VptmjA+qH8qo+LHE6SkfA/tKGztgYVC8yG1uHMVJBUohMiCmAOsCB96aLYfYmDYCirDst5hBCxJI5BKpMdgFFMVu9iQklzEQniVOqA/Ko07mOjQo+f6UL8Q6qji/cqNw+Ku3vJ/AQxzFtNoU3hmktpV66gkJK+yBonvocKZvqc97yPM1z6nPe8jzNZMsGIlNuCN+HlcbKWq7SojSmT6nPe8jzNc+pz3vI8zSvJTdlzy0nZL/ANJXEZjHfU2HJKYzx46afz05Ua+p73vI8zXn6nu+8jzNc8jN2RCCUbj8oaGuJe17eOvPgajLcftbSNDzN+PCi31Pd95Hma7+pz3vI8zXPITdkXhSfp/KFiOsOkjSJUD310nDzH2uny+dtYor9TnveR5mu/qc97yPM1PITdl3wpP0/lCFtgX6SYPA3uYMXtXZZSf2sa6mfn2iDRY7nve8jzNc+pz3vI8zU8hN2U8J/wClClsJtD0eM+I5VVRiFjRR86PfU173keZrn1Ne95HmankZuoQuhk6CvlLq3FHUz415pk+pr3vI8zXf1Oe95HmaLyU3ZL8tKdwlquUy/U573keZoLtTZymXMijeAbTxpcuHkjFkIXQPbuFoG7fszPw/nROhu7fszPw/nRKt2Lkb7BarOULlCN41PBCehxDbBzXU4AQewSYoxVDa2yGMSAl5sLAMgHnTEazrfJeKOFX0mPw7qZT1EIQCetbRRo2Hcd/7phP8Df8AFVTfzdbBs4NxbTCEqBSJA5qE0wJ3I2fHszflUURvZ5V0aMyw4rKJWkABRjUAWANTqUBVZhKW0pbbASlIASALADQCuGoopS9yrwpw14rlRRJm+G8+Jwr7eRv7EesVCy51E/djgefZrMv0hYXKkpC1KIEpgDKeRJt5Uz4hhDiSlYCkm0G/ZWOb84LC4Z3Lh3ZXIzNC+TjcjTnFC+6NJsOTOM4sem603G71MNYZvEqNnEgoR95RjQDsvJ7KHbk7w4rFOOlxuGTdCgICYtlB+/IvPOk3cTC4PELSMU8S6mQ2wZAiSq3vak5R861xgJCQEQEiwAsB2V0bIHgBxAU4drPPSnt3ENqZQwXEAddS0SL/AHRPLUx3VoFRvMpWIUkEciJrqFZvu16U1CEYtOYadKgX/wCZPHvHlWl7M2my+gOMuJcSeKTMdhGoPYaSt6dz9nZS44pOH/ezAX7jr3VmLbj2HfnAuuKMwFJQQV9mSOt3EVFF9HE0pbw+kDCYeUpV0znuoIgH95eg+dZDtTePaTqMr7j/AEeYgygpBPIkJEnXq/KmXdLdzZbwSXcbmV/dEhnwAVdXgaiigxPpCxrrzawcqUqCgy2D1gDcHVSiRb8q2plcgG9wDcQbjiOFDtlbDwrAHQtIT2gAk+PGiYqKLus+3z9pPwprQqz3fP2k/CmqPEDUXykT8qb92/Zmfh/OiVDd2/Zmfh/OiVWouRvsExnKF3Q3eLEON4d1bZhSUzpwGsdsTRKq+PSC24DoUqnyNMRpW2lhvpSFtrdV0cjUiTYLB6oEC451IrGukhIdULXnKR6xTaEg/dJvQ/ZjK1NNHPHURoDeABfrawBcRVtWDXbrAQIkJVJ43lXOT40sSNXSx2tL39MdnL0qpkgnqxYJNhlmesOPCvZxqk5gt5VgDIy3zEgAApJmRpxkVXGFVITnGa5mDNwJnrRoBbsFS7NwoQ50jg6TKeV0kEwrL96BpGl9Zrudp0CgY4alFNnh6D0ioJ6wCoJA0AMRe1++iTaRlk6xPyrwVhyFIhUEQeBB1qVOHF7mDwm360a4s/312jj0vIwmGbKEOgQtOpP3hm0bTxnXXxXd4900YLDJJVnfW4nOvwJIT+Z1NbN0YtYWpG9LQ+wZH/E/7TS5eQq1gheIYPUfykvYu6wxjK1NHK+0qUmdRlEDsOsGmvcPHY5fTMYlEpRCekUCFZjHVnRYyyZ1HbQ70X7QQ05iEuGJSlSdSSQSDlAuTBFhV7bu963GlKYlodJkQsgZlQJcMaJAEDiZVwoIXf4c3QKzj4C7HOjbuTp8po27tnD4VIzuhJ1yaqUOxOvjpSPt70hvEK+jt9GgQC4oZiJnL+6iYOs6UufRVKKlLJUpWqiZJ8T201bv9GywQ60hXSAOELUmSBm6PKkjrAZConhM0DJnPdoNE7FcPiwsNuNuP7Jd2ZsDF45XSuqUEH9o5JJ+BJ4eQrQdj7Fw+EQejEW6zirqVFzJ4DsECqL29CUqyBsmErkpVKMyTCUpcjKcyQtQ+E2rztXainMK+QkBKmkFKgoknpTGmURbNenmysgUEsbU9IT686UsMqZMgBxK1EjgVdYC+sRakdSStwwlKQokhAmEzeBmJMcpNMTWzqie2bBEdhngO/srpGmi6xwzDNteqh2RtnFYZQDLi0G3UuoE8BkPPsrbd3dqvuISMUz0Lp4BQKVQL5YJg9h+cUl7pYFjMtbiUKUlSckxKYuCnvJ14xTg7i0KEZgORkWI0IvwqR2WglHi8schjabA2KYBWfb5+0n4U077MxgdbSsEcQYMgEGFAHvpH3z9pPwpqlxH7XyqU/KnDdv2Zn4fzolSa/tF1rDYJLZKekJCilsLVAST1Untrr+kcT/e4n/RIq3FyN9gmM5QnSqm0FdRY/dP4GlU7SxP97if9GioXto4gpVLr+h//kQOFMRq3sQfYtfAn8KIhNAdjlzoWoL/AKidG2eXCaJI6XniP8likAJpVvoSJhQAJ1i/6V2lkGSbkGARafLxqoS7zxH+SxXCp2NcR/k4eoQuK/s0ZXQBYKSokcCRlg99zeiynRSU9iX0uJIU+LK/YNK93gK9/wBIYj+9f/0aKZHshdum4umk30nYdS8OhYEhC5PcRH51J/SGJ/vH/wDSIqLGY/EZFSt4iDY4RuD311wsUUUchjeHjcJT2QejYW8B9o6eha53/tCPCEzzNQ7SCUqS0k9VkZB2qmXFeKiR3AU3MbrZ28M+05lUEBYQoSgKWmVEJ4dYzrqBS3jNy8cicoC+5X60qZpbC2NnuVrYPFRyYt08xrsutmtFa0NjVagkdk6+Qk+FOm0VYpDgSw3LaUgJhLZGUIvdXWz5gEgC0RreFfdfBO4d1S8Q04khMIhBUL+serPC3iabE7ba4qUO9twf9tKiBYNkviczZpQGnQIYvFY+ChDKQFWTIQFA9LMqEKTl6E5ZvChpeg+8GMxKMOenEJ+zChlbACupAQUkkielmbWTGtNi9tswYcEx7qv0qu/tHBrbKHFIUgjrJKFGeNxluZp2b0WblWdI2iIry7jwQRzB/CmxrZOzYH2POwTiPAUI2/shBUgYTCrygEqUEOXJNh1uX50RfpsjhiD5AC6vUrr6UmACBpVbGKSoEQPIV0nd/HqjLh1+MD86ts7l7RV+zCfiWPyrPySHovWDE4Rg1eFb9Gu8IZfVhHD1HTLf7q+I7lCPEdtF99faj8KfwqjsP0bPpxLT7ziAELSvKmSSU3ifAVf30H9ZPwp/CixYy4cA+i8ZxV4lkc5uxOis4lnpG9ntmwAWuZUJKRAHVII1PGphsYcz/mPf/pXpSYZ2evkopP8AzpIHzijJZCkqTcAggka3EW5GrDS7K3XouxV4YQBeykWhev8AxHrxrH2l68ObKTEFcSD99zxP9ppUp3bgp+0SCkJAIaSIykKSUwbGQMxuVaWgR4a3VQnKOkJSEKQAoAmFBVidDBWo6TYRF5br3R0Oy84XZyUBCAUG0Awq8cfX/CrIwibiW7a2Xw1/ad3nXWK3cS6UAOKQEoS2YSm4TJ6p+6TmIMDlxANV3NzwsnM8qcqknKABDiQlcp1BIS3ebZJocvqitWk4EHQtm02C/P8AtKixOECQpRyBKQSTlVwEn7/Kp8Fu0llzpErkCSAUidFAArJkiFkkcSAag3oktpZT6zqgnwkT88vzoo4szwLQudQJStisev6Oh8oSla1KCEDOJSNVKhc6iKHNbZfUQkNpkkAdZ7UmB+0o1tvDhTgQn+zaSG0eHrH/ABT5CrG6mxs2ICiLNjN4myf+4+ApMj3GUhmgW1DBBHhc8gtyLN7AtdZnjBXrxjr867c3bSQQVquOavzVTKW6q4lBWUtDVWp91I9Y959Udpngab9XdYuin2Dh4w7I5IAB7BZE9uWKtFMGDVlKQAANBQnbe0MkITdZEgcVXAhPb2mw42ppNC0FXorhNdJUDcQRQINOKylTkEKJEAEiZsVKBmxiwHCuIwqk5cjiurJSFJBEmdYCSdTx40nxvRM8IpmQkEaDyqF9pIiEpzE2sKo7Hxi8wacBzBM5iR1+ZTzHOYIkCONFHEzxiLzyprXZhaWRSgcbIE5p8B8ovUTmIQkEqUlIFiSQI7CaUfSvin04QIZWrpFrEJbOVRSLqJMzAtpGtY6xsjFrzJLbhM5jmVIJPGSSFK8zrULwETWkhfSjTgJsQeNiPPuq0mvmlnAY1pUoQ8hWXVKjOXlKT8vlWweivaOIcw60YpalOJX1AsdfoyBEn73WzQTeImoHgqOZWqd6z7fP2k/CmtCFZ7vn7SfhTVLiP2vlVZ+VF3mCrZqCkSptKXE96FZh+FEcJiApIUm6VAEdxEj5VLu6mcK0D7tCWsFiMPLaWi60CejKVpBSk3ykK1jhT2j6G12T4j9IREu3NddJQpWMdAJVhnU+Lf8AHUadqE3DTh7uj/jorKZojCUqjUakwR286kZdNyY4C3Z/5oQjaD0eyP8Akj+KvTOMcv8A1V8X0yo/jrlnsu6d0Wed0FKWI2iC7iMRqlhORvkVmUj5lXmOVEsbin8pyYZ7NByyEATHVnr6TFKe1dn4hvCNo6MoAJW844pCQVGwvm0A/CmtJbG41rsP9oomtfK0OOnUqqNoW1p83ZayMpKvWX1j2T6o8Ex86yVGJbbW0p1xCkKIJyLzdUG8wOryvT1hd98OtObpGmkzll1yIPDqBMkd1u2qkTXjUrU4lPE4BkZtOOIxgSBqSTCUjVR4AD/fbaruzcGUAqXdxd1EaDklPYB5mTxqDZGCQAHc4dUoWctEHggCyU92vbRQVaa2t1jEry8uEkngJ8qWdm4r6QpeIMRZCADOQQFLBtZUmDyiKaDSmxLbuKZA62fpUDmlYAJHcoHzFclvKii5kRQo5lDLCQAQqReZkRqItc866fdITKE5zKbBQFiQCZJiwJPhUezni42FKFzIIOoIMEHtGlTwEiwAAnsFVVaIUWOJCCsesjrp8B+BEg99X2sfLHTZSeqVQLzExlPEHUHkaBtYhbjRzAguHIjmZkAxyyyruppQmABViHZV5xRWTq2gH1qeWACTlAuYCbQJ4zmJ/lXWHWZXKcomxJEERrbTiL8q97QacbexDYAkOLWmeKVKJEcNZH+xUeEcKgCYuP8AyD2jQ0p15k9oGVTKWerAmSNCLdt9Y7KmYx6mFJeTqnUXuDZQOpjj4ColqABNgAJ7qjw2JSC0XjkBUlRmJhJzHx0HeYqC7ULbBWqYN0rbQopKSpIJSdRImD2ikPfP2k/CmnPYu12sS2HWVSmYuCL9xpL3z9pPwppfEfs/Ky8Rypv3b9mZ+H86ob67yDBMhQAU4slLaTpMSSewCr+7nszPw/nSVtpljamNW0XFZcMk+pEKzEA3M3BHAcqstdUQ9k+FtgJBxm1nsQSp51S1E6cuQAHVT3AedXsXu9iG2UvKQQkySB6yORWOAPy40/7P3aZw7iS02iMqsylypyZGXKomEjWQAOFFHllSXA2U5wCBmBKQYtmAiROsGk7q4Asx3e3xxOGWApa3WJ6zZVdI5oOo4207K2jZuLS4hK0KzJUkKSrmCJE0j7T3KwbvXUktrOpasCYvCNKL7guoQ27hQSTh19HKhBMjMnv1InsjhTYnG6KTK3Swu/SLvN9Cw+ZGUurISgGLE/eI1IFYTtDbGJxBJeeccEzClmJ7E+qPAUa9MRV/SThLgXCE5UgzkAkwRoJkmqOyN3HnQ2uAltUGSbxzCe3QUTiuMaqWzNmLxCihEC0kk2AmJ7arbZwS2VlC4zJjQyLiR8q0zB4ZtsKKWktSbwBcA2JI52MdteNobOaejO0lUpUM5CZRYxE342jSl5k3KkvdbfrG4EtpS4VsJMdAoApgyTlMZknU6xevo3ZmOS+028j1XEJUO5Qm/bXzHtndp/DoK1BKkAxmSZ1skqEWkkDvrT/QMpwtYmXAWwpISjNJSY6xy/dBt3xTWOtJe2lq1Ctt7JDuVaFZHUXQscOYUOKTxFFqCb47TOHwrjifWsE9hJifCjNVqhYC5wASvjN4EMuFL+Zp37y2YcQrlmTeDHZPCaqL30wayE9K67JjKWi033uEiSOy47KScY5mcCSSTx7SdZ7SeNetpYFWHUgOABUTYpUNTBkHwqqDa1HYZrD9TtqBHX1IW2bJwsw8tSVKI6uW6UA+4eJNpVx7BRU0h+jbaCuux9wJDiB7oJhQ7pg+dPLpt32qxGQW2Fn4iIxSFhN/9ol7b+xE4hKVAFDokpcF9dQRN0kais2xG0EtuLSrMCDBW1dKiLHqq4+ffT56RNqFjDJQkwtxQRN5SDdUHutWUYRHSuZRFzCZMJ7JPAfypcjhmqlaw2HzR5yaF1/aLp2whRGULcPDNlSkdsDXxBqNjAvYt4JSM6zoPutjmo8PxqqG04bEN9KlK0pKekAIUkiLweJgnxrc9nYJptMNISkGD1QBPKhEeaij8w3DOOUZndDeleyi3e2UMMwhkKKsuqjxJuT50nb5+0n4U1oQrPt8/aT8KaTxAVD8rGxJJFlM+y1xgUkWhtX51kvo/wBppaxayswlwFBJtxmfOPPspz3g3ieweBw3RJSSsQVKEgDum+tZg3jQVEqEBXWBH3Zk2/dnNRl1Mb7LQ4fEJKDjWmnutlYUtLikOHW6L+sOMdoMyOUGrlZth97Ftt5HEIfbEAAruOWU6iOGscDVlvfVlYjoHVXAhx8lBvyk5h2Go0WNE6WN7HZXDVNi8bkU4+tQ6BsG/O1ykcRMARqZoT6K31vLxr5BHSOoJnh6y474UkUL31xefDsqDmdK1GUpBSlOUerl1KtBfnbWhO6G2MWh5vDsJBQ4+lSgU5swIQhUngEpSTwo26OSZLI1VH0v7DTh8Z0gWVdPKyCNIga/lU+6O0i5hg2D9o0IgmMwHqkeFu8Vr23N3sLi/s32gsRI5pvwPDjS3jfRrgGj07a14foxOZKyBbirn3HXSmuZaVHJRQlpYUAQZ/3+NecS5lSY10A5nkKA4rawQtQAzclAltS+UpEjTneKm2Vj0urhZLMiOl/tCk6XKvVT3A91Jyq1lcDVaodvxjoZSxqpRClx90AyPMwe4U0+gvYmVt3GZ/7SWggTbIoyVczyjTvmiWH9F+EIlxxxxZMleaM3lTlszAN4dpLTKQhCdAO25nmTzpzGUqr5MyJrUBSr6QGVOYNzKLgpMdgMmmGo8QgFKgoAgg2PGjIsJbXFpDhuFhzK0udIZ+XLWuMsp6LMY0OvjXWLw6pWtOmZVhw6x0/SqDOd0ZQYSmZPjw51QcwXYOi9THiHZQ1zbeduxvr/AGtE9E8uLddHqJbDc9pVJ+QrSHEgiDS76O2kpwGHgAEpM8zCyJPO1MlXYwA3RecxUj3ykv3209NEj+k/AH6M2pH3HJUdTBBFZxgMqmlc76i9bXt4gsu2mEqN+cVhgYUlIUNI8v5UmdjT7rR4bPIxp0+kb99eqsOqbSwSqB1dY7K3rCgBCIMgJEHmItXzs42pbSj90J492gr6C2MZw7BPFpv/AKBUw4AsdUPFS5+V9UNa7+/t2V4Vnu+ftJ+FNaEKz3fP2k/Cmk8R+18rCn5Uz7HwTbuEZS4hKxl0UJ40N2juHhXcQl9UgAglsWSqDIBjh2Ua3b9mZ+H86ImrUQBY2+wTYycoWN+lJ1oYhDDTaU5RK1JSASVfoPmRS/i8AG0IXnbUHIhKFSpEJ++IAFuRNMW+rjY2k8JuUImdAYNvwoFhgkKdJiLfhVaaSn1S9Jw7CZ4C4P330B+EV3XwicU4llycq0qmNZSJB74mtS2VshnDoShtOXLbNxMmTJ43ms29FzSnMSVQcrWaSRqVCBHnWr1YhBy6rLx72OlthvQfuuIT1sqbcVHUkntpI9J2OUOgw4UcqjmV/wAugPZN6dVTqnWIpI9KODUG2XkAno82YDUyNSaOQEtNJOEexkzXP2WcYRlLrhDiw0kk/arBITEnQc4A1r2Xcj+UQtObLmEwrhN+B1qFbwU2BoeXj+F6sbRfSlKY1kWFUMzry1rsvSmKMRiXxPpvNsN/ff0Ws7h4lS8KEkk9GtSATyEFI8AQPCmKaC+j7BqbwaSuynFKcIIiJsAfACmSBWgy8oteYxDmulcW7Wqs104k5TbgauQKGbc2wzhmyt5YSNBxJJ0AHGiSSscDkhz41/8AUarbMWA2odp/GoW8eFZwkHMpZgBJnrKt+Ve0qOGztPJUlYuRE63rLcxxvRezjxMLQ0ZhsOy1ncJR+g4fqEkBQBkRGdXGmHpiRpB0PZSl6NtpIcwSWkq6zcym4KQVEpP8xTShMWrSZo0LyM5uV1dz/KqbZMMPfAr8KxxpX2Kj+7Wp73bZaw7KgtXWcCkoSBJJj5Ac6ybAKLwDDaFFxVgI1jXyqviWk1QWpwmRjA/Maul1hRmw6x2H8K3TYqpw7BOvRN/9ArCEYgMhxpaTnSSlQAmDW0bnbVbxGFbKFZihKULEEZVJSJBBrmGaQTYR8XmjkYwMN1/QR0Vnu+ftJ+FNaFWe75+0n4U0viP2flecn5U37t+zM/D+dETQ7dv2Zn4fzoiatxcjfZMZyhYjvth1Lx+JjUZbc7UuYVC1lQEyCJ8uNOO8Y/r+KPaB/wDEUvbLPWdqk+SnH8L12GwzXwxm6sC/VaJ6JWYYxKeT2ve0ib99OihGtJ/onV9jiuXTf/WiaeVJmrkJuMErA4g0NxLwNrVWg2+Z/qWI+A0cW2R3UC3zJ+hYiPcNMOyrR8wWL7T2cUpCkXEacv5V3h8CoFC16lSSByg0Uxp+yHdUsdRHORHnWdnNL1hw7Q4npvXS+62dx2UGxsInt7KmzAAJvPKq3RW1ImCYPHWg+9O3DhggoGZ1ZyoTNj3/ACsOdaN0LXkg0uNDco423mRxm95POlvfPd5zHobSlwNlCpMgns50JO+WKw5Uy9h5cP8AZ5bJk3IVrOvC824zU+G3readLeMZSgqSVBSZ4AwDczpHYY8BzhN8s/pX7/whGzvRu+1iGXFvpWlCgohKbmDIFz3Vc3j3EexOJU+HkJzBIykE6c+de2N/yWHVqbT0iVJCUiYhVpPd2ayOdV2t98YrOEstKyJK1qEwkcJGaJ8eFTxAu+Vk6oxuXuq5g1urW6FlaUpgCIgzTXSjszeh/oXMS+0gMpSchTMqVmywASba3oZid+cWyEPO4dsNuCUJCutESk6zB7QJ7Kmdq4MNISQEa3x3PVjlNKS70eSR6szNU92PR8vC4lt9eIz5AqEhMTKSLnxqR/fR5OCw+I6NGdx0oI60AAm4vM2FRH0g/wBYxDeRORCXMhk9ZSNJOkEhQt2c6niNCgw0pvTa/wAbqptP0ZuOPvOpxIT0iiqMmk0zbkbs/QGnEFzpCtecmI4AflSkfSPiUgLU0ypJnqhRCrT2mPEXqyxv5ikobfeYR9HUrLnTINtYudL2OsVzxWo/JSjp+VpArPt8/aT8Ka0FGlZ9vn7SfhTVTiP2vlZ0/Km7dr2Zn4fzq++6EpUpRgAEk8gKSdnbwOttIQkIgCBIP6142vvE8ph1JCIUhQNjxHfTYp25AFGSDKEjbX2+h3EPupSooWZSYAsBF500qunCOMIbxC0/ZviUEEcdJ8KCJw8JgKVEaSP0pq3hxCl4LBsmyWwMpGunE1xzIybPVajOMSxMa0bD0Rn0ZbytMrXh3QpJfeBbMWkoCYJ4E5RFo7a1YGvnfd5uMTh1SSUOIUATaUmRPjWrfWd7kjyP8VGJWMGVUpcUZnmR25TlSF6Td4ENtrwiUkuuImRYJEwJ5k3q39aH+SPI/rSZvcgYl7pHB1gkDqki099Tx2FAJQDYQvZGGdxigwhIBCSokngnW1VTjzGQJulRBM6Qf5UxbotJwzi3Gx1ijL1iTYkE8eygj+ymypSutJJJhR4m9LAiHRXzxeY9fwtg3e2sjFMJdQCBdJB1BTY/r40N3w2K4+GlskdI0rMAeN5oHuxtA4bDpabSnLKldaSZUb3mip3kd91vyV/FTDOw6Kg3EBpsb+yE4/d/aOJV07qkpWiOjbBsSNeYHffhwEVX2zu/tDFrQt1LaYypgHgDM+cHw4UfG8bvut+R/irsbzPe63/hP60Jlj62nDiBGo+NNkvbV3EfSoDDHMkjrZiEzzBtcGx7wKn2Tufivt1qShqWloQ2hUyVAanRItPfFGzvQ9yR5H+KuDeh/kjyP61BJHuuniLj9JKkw27a1bMGEcIS5BMgyAc5UO/UUpObj454pQ4ltISgN9JmJlKRlSCPvQOFuF6afrQ9yR/hP61z60P8keR/iqGRh0XGY9zCSOpvZLWK3U2kphOGyt5G1LWlWa5Jn9SY58a7xvo6eGHQpsy+bLTIASCLBKokkWvxNMn1of5I8j+tc+tD/JHkf1rhdH2RjikjdtOuyXsduC/9HZU2E9P1ukTmlN5ykE2kCBpXvC7qY91prCuhDbCFZiQZVfUDnqYo0/vG8pMEJGhsFDQz71U3dsPAiFkCeZ4351wyxg9Vw8SfWuvwtBRYRWf75+0n4U17G2HlD1iLRYq/WhOPeUteZRJPf+tJxsodFp3VCeQZV//Z"/>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1" name="图片 10" descr="下载 (25).jpg"/>
          <p:cNvPicPr>
            <a:picLocks noChangeAspect="1"/>
          </p:cNvPicPr>
          <p:nvPr/>
        </p:nvPicPr>
        <p:blipFill>
          <a:blip r:embed="rId6" cstate="print"/>
          <a:srcRect t="16083" b="2010"/>
          <a:stretch>
            <a:fillRect/>
          </a:stretch>
        </p:blipFill>
        <p:spPr>
          <a:xfrm>
            <a:off x="7145063" y="1465820"/>
            <a:ext cx="1790700" cy="1466697"/>
          </a:xfrm>
          <a:prstGeom prst="rect">
            <a:avLst/>
          </a:prstGeom>
        </p:spPr>
      </p:pic>
      <p:pic>
        <p:nvPicPr>
          <p:cNvPr id="12" name="图片 11" descr="下载.png"/>
          <p:cNvPicPr>
            <a:picLocks noChangeAspect="1"/>
          </p:cNvPicPr>
          <p:nvPr/>
        </p:nvPicPr>
        <p:blipFill>
          <a:blip r:embed="rId7" cstate="print"/>
          <a:stretch>
            <a:fillRect/>
          </a:stretch>
        </p:blipFill>
        <p:spPr>
          <a:xfrm>
            <a:off x="6449082" y="3040774"/>
            <a:ext cx="933450" cy="1028700"/>
          </a:xfrm>
          <a:prstGeom prst="rect">
            <a:avLst/>
          </a:prstGeom>
        </p:spPr>
      </p:pic>
      <p:pic>
        <p:nvPicPr>
          <p:cNvPr id="13" name="图片 12" descr="下载 (26).jpg"/>
          <p:cNvPicPr>
            <a:picLocks noChangeAspect="1"/>
          </p:cNvPicPr>
          <p:nvPr/>
        </p:nvPicPr>
        <p:blipFill>
          <a:blip r:embed="rId8" cstate="print"/>
          <a:srcRect b="7559"/>
          <a:stretch>
            <a:fillRect/>
          </a:stretch>
        </p:blipFill>
        <p:spPr>
          <a:xfrm>
            <a:off x="6051988" y="4126624"/>
            <a:ext cx="2400300" cy="1761002"/>
          </a:xfrm>
          <a:prstGeom prst="rect">
            <a:avLst/>
          </a:prstGeom>
        </p:spPr>
      </p:pic>
      <p:sp>
        <p:nvSpPr>
          <p:cNvPr id="17" name="灯片编号占位符 16"/>
          <p:cNvSpPr>
            <a:spLocks noGrp="1"/>
          </p:cNvSpPr>
          <p:nvPr>
            <p:ph type="sldNum" sz="quarter" idx="4"/>
          </p:nvPr>
        </p:nvSpPr>
        <p:spPr/>
        <p:txBody>
          <a:bodyPr/>
          <a:lstStyle/>
          <a:p>
            <a:pPr>
              <a:defRPr/>
            </a:pPr>
            <a:fld id="{6961AF3F-357B-4795-BA10-F3CC5EC85656}" type="slidenum">
              <a:rPr lang="en-US" altLang="ko-KR" smtClean="0"/>
              <a:pPr>
                <a:defRPr/>
              </a:pPr>
              <a:t>49</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bwMode="auto">
          <a:xfrm>
            <a:off x="2606566" y="536028"/>
            <a:ext cx="5465380" cy="546538"/>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sp>
        <p:nvSpPr>
          <p:cNvPr id="1029" name="标题 1"/>
          <p:cNvSpPr>
            <a:spLocks noGrp="1"/>
          </p:cNvSpPr>
          <p:nvPr>
            <p:ph type="title"/>
          </p:nvPr>
        </p:nvSpPr>
        <p:spPr>
          <a:xfrm>
            <a:off x="399393" y="228600"/>
            <a:ext cx="8471337" cy="1143000"/>
          </a:xfrm>
        </p:spPr>
        <p:txBody>
          <a:bodyPr/>
          <a:lstStyle/>
          <a:p>
            <a:r>
              <a:rPr lang="en-US" altLang="zh-CN" sz="3600" dirty="0" smtClean="0">
                <a:ea typeface="宋体" charset="-122"/>
              </a:rPr>
              <a:t>What is a </a:t>
            </a:r>
            <a:r>
              <a:rPr lang="en-US" altLang="zh-CN" sz="3600" dirty="0" smtClean="0">
                <a:ea typeface="宋体" charset="-122"/>
                <a:hlinkClick r:id="rId3" action="ppaction://hlinkfile"/>
              </a:rPr>
              <a:t>system of systems (</a:t>
            </a:r>
            <a:r>
              <a:rPr lang="en-US" altLang="zh-CN" sz="3600" dirty="0" err="1" smtClean="0">
                <a:ea typeface="宋体" charset="-122"/>
                <a:hlinkClick r:id="rId3" action="ppaction://hlinkfile"/>
              </a:rPr>
              <a:t>SoS</a:t>
            </a:r>
            <a:r>
              <a:rPr lang="en-US" altLang="zh-CN" sz="3600" dirty="0" smtClean="0">
                <a:ea typeface="宋体" charset="-122"/>
                <a:hlinkClick r:id="rId3" action="ppaction://hlinkfile"/>
              </a:rPr>
              <a:t>)</a:t>
            </a:r>
            <a:endParaRPr lang="zh-CN" altLang="en-US" sz="3600" dirty="0" smtClean="0">
              <a:ea typeface="宋体" charset="-122"/>
            </a:endParaRPr>
          </a:p>
        </p:txBody>
      </p:sp>
      <p:sp>
        <p:nvSpPr>
          <p:cNvPr id="181" name="内容占位符 180"/>
          <p:cNvSpPr>
            <a:spLocks noGrp="1"/>
          </p:cNvSpPr>
          <p:nvPr>
            <p:ph idx="1"/>
          </p:nvPr>
        </p:nvSpPr>
        <p:spPr>
          <a:xfrm>
            <a:off x="533399" y="1250731"/>
            <a:ext cx="8106103" cy="4997669"/>
          </a:xfrm>
        </p:spPr>
        <p:txBody>
          <a:bodyPr/>
          <a:lstStyle/>
          <a:p>
            <a:r>
              <a:rPr lang="en-US" altLang="zh-CN" sz="2400" dirty="0" smtClean="0"/>
              <a:t>A class of complex systems whose constituents are themselves complex</a:t>
            </a:r>
          </a:p>
          <a:p>
            <a:pPr lvl="1"/>
            <a:r>
              <a:rPr lang="en-US" altLang="zh-CN" sz="2000" dirty="0" smtClean="0">
                <a:solidFill>
                  <a:srgbClr val="FF0000"/>
                </a:solidFill>
              </a:rPr>
              <a:t>Performance optimization, robustness, and reliability </a:t>
            </a:r>
            <a:r>
              <a:rPr lang="en-US" altLang="zh-CN" sz="2000" u="sng" dirty="0" smtClean="0"/>
              <a:t>among an emerging group of </a:t>
            </a:r>
            <a:r>
              <a:rPr lang="en-US" altLang="zh-CN" sz="2000" u="sng" dirty="0" smtClean="0">
                <a:solidFill>
                  <a:srgbClr val="0070C0"/>
                </a:solidFill>
              </a:rPr>
              <a:t>heterogeneous</a:t>
            </a:r>
            <a:r>
              <a:rPr lang="en-US" altLang="zh-CN" sz="2000" u="sng" dirty="0" smtClean="0"/>
              <a:t> systems </a:t>
            </a:r>
          </a:p>
          <a:p>
            <a:r>
              <a:rPr lang="en-US" altLang="zh-CN" sz="2400" b="1" dirty="0" smtClean="0"/>
              <a:t>Goal: </a:t>
            </a:r>
            <a:r>
              <a:rPr lang="en-US" altLang="zh-CN" sz="2400" dirty="0" smtClean="0"/>
              <a:t>realize a common goal </a:t>
            </a:r>
          </a:p>
          <a:p>
            <a:pPr lvl="1"/>
            <a:r>
              <a:rPr lang="en-US" altLang="zh-CN" sz="2000" dirty="0" smtClean="0"/>
              <a:t>achieving synergy between independent systems to achieve the desired overall system performance</a:t>
            </a:r>
          </a:p>
        </p:txBody>
      </p:sp>
      <p:pic>
        <p:nvPicPr>
          <p:cNvPr id="2" name="Picture 4" descr="http://www.edaptive.com/portals/0/systemofsystem_thumb.jpg"/>
          <p:cNvPicPr>
            <a:picLocks noChangeAspect="1" noChangeArrowheads="1"/>
          </p:cNvPicPr>
          <p:nvPr/>
        </p:nvPicPr>
        <p:blipFill>
          <a:blip r:embed="rId4" cstate="print"/>
          <a:srcRect/>
          <a:stretch>
            <a:fillRect/>
          </a:stretch>
        </p:blipFill>
        <p:spPr bwMode="auto">
          <a:xfrm>
            <a:off x="1133037" y="3925724"/>
            <a:ext cx="6810375" cy="2514600"/>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5</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1">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1">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81">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https://redmondmag.com/articles/2013/06/03/~/media/ECG/visualstudiomagazine/Images/introimages/vsm_roadmap.ashx"/>
          <p:cNvPicPr>
            <a:picLocks noChangeAspect="1" noChangeArrowheads="1"/>
          </p:cNvPicPr>
          <p:nvPr/>
        </p:nvPicPr>
        <p:blipFill>
          <a:blip r:embed="rId3" cstate="print"/>
          <a:srcRect/>
          <a:stretch>
            <a:fillRect/>
          </a:stretch>
        </p:blipFill>
        <p:spPr bwMode="auto">
          <a:xfrm>
            <a:off x="4479442" y="3580743"/>
            <a:ext cx="4519295" cy="3143250"/>
          </a:xfrm>
          <a:prstGeom prst="rect">
            <a:avLst/>
          </a:prstGeom>
          <a:noFill/>
        </p:spPr>
      </p:pic>
      <p:sp>
        <p:nvSpPr>
          <p:cNvPr id="49156" name="Rectangle 2"/>
          <p:cNvSpPr>
            <a:spLocks noGrp="1" noChangeArrowheads="1"/>
          </p:cNvSpPr>
          <p:nvPr>
            <p:ph type="title"/>
          </p:nvPr>
        </p:nvSpPr>
        <p:spPr/>
        <p:txBody>
          <a:bodyPr/>
          <a:lstStyle/>
          <a:p>
            <a:r>
              <a:rPr lang="en-US" altLang="ko-KR" dirty="0" smtClean="0">
                <a:ea typeface="굴림" pitchFamily="34" charset="-127"/>
              </a:rPr>
              <a:t>Unit 1: roadmap</a:t>
            </a:r>
          </a:p>
        </p:txBody>
      </p:sp>
      <p:sp>
        <p:nvSpPr>
          <p:cNvPr id="49157" name="Rectangle 3"/>
          <p:cNvSpPr>
            <a:spLocks noGrp="1" noChangeArrowheads="1"/>
          </p:cNvSpPr>
          <p:nvPr>
            <p:ph type="body" idx="1"/>
          </p:nvPr>
        </p:nvSpPr>
        <p:spPr>
          <a:xfrm>
            <a:off x="533400" y="1600200"/>
            <a:ext cx="8207375" cy="4648200"/>
          </a:xfrm>
        </p:spPr>
        <p:txBody>
          <a:bodyPr/>
          <a:lstStyle/>
          <a:p>
            <a:pPr>
              <a:buFont typeface="Wingdings" pitchFamily="2" charset="2"/>
              <a:buNone/>
            </a:pPr>
            <a:r>
              <a:rPr lang="en-US" altLang="ko-KR" dirty="0" smtClean="0">
                <a:ea typeface="굴림" pitchFamily="34" charset="-127"/>
              </a:rPr>
              <a:t>1.1 What </a:t>
            </a:r>
            <a:r>
              <a:rPr lang="en-US" altLang="ko-KR" i="1" dirty="0" smtClean="0">
                <a:ea typeface="굴림" pitchFamily="34" charset="-127"/>
              </a:rPr>
              <a:t>is</a:t>
            </a:r>
            <a:r>
              <a:rPr lang="en-US" altLang="ko-KR" dirty="0" smtClean="0">
                <a:ea typeface="굴림" pitchFamily="34" charset="-127"/>
              </a:rPr>
              <a:t> a system of systems?</a:t>
            </a:r>
          </a:p>
          <a:p>
            <a:pPr>
              <a:buNone/>
            </a:pPr>
            <a:r>
              <a:rPr lang="en-US" altLang="ko-KR" dirty="0" smtClean="0">
                <a:solidFill>
                  <a:srgbClr val="0000FF"/>
                </a:solidFill>
                <a:ea typeface="굴림" pitchFamily="34" charset="-127"/>
              </a:rPr>
              <a:t>1.2</a:t>
            </a:r>
            <a:r>
              <a:rPr lang="en-US" altLang="ko-KR" dirty="0" smtClean="0">
                <a:solidFill>
                  <a:srgbClr val="FF0000"/>
                </a:solidFill>
                <a:ea typeface="굴림" pitchFamily="34" charset="-127"/>
              </a:rPr>
              <a:t> </a:t>
            </a:r>
            <a:r>
              <a:rPr lang="en-US" altLang="ko-KR" dirty="0" err="1" smtClean="0">
                <a:ea typeface="굴림" pitchFamily="34" charset="-127"/>
              </a:rPr>
              <a:t>SoS</a:t>
            </a:r>
            <a:r>
              <a:rPr lang="en-US" altLang="ko-KR" dirty="0" smtClean="0">
                <a:ea typeface="굴림" pitchFamily="34" charset="-127"/>
              </a:rPr>
              <a:t> c</a:t>
            </a:r>
            <a:r>
              <a:rPr lang="en-US" altLang="zh-CN" dirty="0" smtClean="0"/>
              <a:t>hallenging problems</a:t>
            </a:r>
            <a:r>
              <a:rPr lang="en-US" altLang="ko-KR" dirty="0" smtClean="0">
                <a:ea typeface="굴림" pitchFamily="34" charset="-127"/>
              </a:rPr>
              <a:t>?</a:t>
            </a:r>
          </a:p>
          <a:p>
            <a:pPr lvl="1">
              <a:buClr>
                <a:srgbClr val="0000FF"/>
              </a:buClr>
              <a:buFont typeface="Wingdings" pitchFamily="2" charset="2"/>
              <a:buChar char="q"/>
            </a:pPr>
            <a:r>
              <a:rPr lang="en-US" altLang="ko-KR" dirty="0" smtClean="0">
                <a:ea typeface="굴림" pitchFamily="34" charset="-127"/>
              </a:rPr>
              <a:t> theoretical problems</a:t>
            </a:r>
          </a:p>
          <a:p>
            <a:pPr lvl="1">
              <a:buClr>
                <a:srgbClr val="0000FF"/>
              </a:buClr>
              <a:buFont typeface="Wingdings" pitchFamily="2" charset="2"/>
              <a:buChar char="q"/>
            </a:pPr>
            <a:r>
              <a:rPr lang="en-US" altLang="zh-CN" dirty="0" smtClean="0"/>
              <a:t> implementation problems</a:t>
            </a:r>
            <a:endParaRPr lang="en-US" altLang="ko-KR" dirty="0" smtClean="0">
              <a:ea typeface="굴림" pitchFamily="34" charset="-127"/>
            </a:endParaRPr>
          </a:p>
          <a:p>
            <a:pPr>
              <a:buFont typeface="Wingdings" pitchFamily="2" charset="2"/>
              <a:buNone/>
            </a:pPr>
            <a:r>
              <a:rPr lang="en-US" altLang="ko-KR" dirty="0" smtClean="0">
                <a:solidFill>
                  <a:schemeClr val="accent2"/>
                </a:solidFill>
                <a:ea typeface="굴림" pitchFamily="34" charset="-127"/>
              </a:rPr>
              <a:t>1.3</a:t>
            </a:r>
            <a:r>
              <a:rPr lang="en-US" altLang="ko-KR" dirty="0" smtClean="0">
                <a:ea typeface="굴림" pitchFamily="34" charset="-127"/>
              </a:rPr>
              <a:t> Conclusions</a:t>
            </a:r>
          </a:p>
          <a:p>
            <a:endParaRPr lang="en-US" altLang="ko-KR" sz="2400" dirty="0" smtClean="0">
              <a:ea typeface="굴림" pitchFamily="34" charset="-127"/>
            </a:endParaRPr>
          </a:p>
        </p:txBody>
      </p:sp>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50</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mph" presetSubtype="2" fill="hold" nodeType="clickEffect">
                                  <p:stCondLst>
                                    <p:cond delay="0"/>
                                  </p:stCondLst>
                                  <p:childTnLst>
                                    <p:animClr clrSpc="rgb">
                                      <p:cBhvr override="childStyle">
                                        <p:cTn id="6" dur="500" fill="hold"/>
                                        <p:tgtEl>
                                          <p:spTgt spid="49157">
                                            <p:txEl>
                                              <p:pRg st="4" end="4"/>
                                            </p:txEl>
                                          </p:spTgt>
                                        </p:tgtEl>
                                        <p:attrNameLst>
                                          <p:attrName>style.color</p:attrName>
                                        </p:attrNameLst>
                                      </p:cBhvr>
                                      <p:to>
                                        <a:srgbClr val="FF00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Conclusions</a:t>
            </a:r>
            <a:endParaRPr lang="zh-CN" altLang="en-US" dirty="0"/>
          </a:p>
        </p:txBody>
      </p:sp>
      <p:sp>
        <p:nvSpPr>
          <p:cNvPr id="3" name="内容占位符 2"/>
          <p:cNvSpPr>
            <a:spLocks noGrp="1"/>
          </p:cNvSpPr>
          <p:nvPr>
            <p:ph idx="1"/>
          </p:nvPr>
        </p:nvSpPr>
        <p:spPr/>
        <p:txBody>
          <a:bodyPr/>
          <a:lstStyle/>
          <a:p>
            <a:pPr>
              <a:spcBef>
                <a:spcPts val="1200"/>
              </a:spcBef>
            </a:pPr>
            <a:r>
              <a:rPr lang="en-US" altLang="zh-CN" dirty="0" smtClean="0"/>
              <a:t>The subject matter is an </a:t>
            </a:r>
            <a:r>
              <a:rPr lang="en-US" altLang="zh-CN" dirty="0" smtClean="0">
                <a:solidFill>
                  <a:srgbClr val="FF0000"/>
                </a:solidFill>
              </a:rPr>
              <a:t>unsettled </a:t>
            </a:r>
            <a:r>
              <a:rPr lang="en-US" altLang="zh-CN" dirty="0" smtClean="0"/>
              <a:t>topic in </a:t>
            </a:r>
            <a:r>
              <a:rPr lang="en-US" altLang="zh-CN" u="sng" dirty="0" smtClean="0"/>
              <a:t>engineering </a:t>
            </a:r>
            <a:r>
              <a:rPr lang="en-US" altLang="zh-CN" dirty="0" smtClean="0"/>
              <a:t>in general and in </a:t>
            </a:r>
            <a:r>
              <a:rPr lang="en-US" altLang="zh-CN" u="sng" dirty="0" smtClean="0"/>
              <a:t>systems engineering</a:t>
            </a:r>
            <a:r>
              <a:rPr lang="en-US" altLang="zh-CN" dirty="0" smtClean="0"/>
              <a:t> in particular.</a:t>
            </a:r>
          </a:p>
          <a:p>
            <a:pPr>
              <a:spcBef>
                <a:spcPts val="1200"/>
              </a:spcBef>
            </a:pPr>
            <a:r>
              <a:rPr lang="en-US" altLang="zh-CN" dirty="0" smtClean="0"/>
              <a:t> Attempt has been made to cover as many open questions in both theory and applications of </a:t>
            </a:r>
            <a:r>
              <a:rPr lang="en-US" altLang="zh-CN" dirty="0" err="1" smtClean="0"/>
              <a:t>SoS</a:t>
            </a:r>
            <a:r>
              <a:rPr lang="en-US" altLang="zh-CN" dirty="0" smtClean="0"/>
              <a:t> and </a:t>
            </a:r>
            <a:r>
              <a:rPr lang="en-US" altLang="zh-CN" dirty="0" err="1" smtClean="0"/>
              <a:t>SoSE</a:t>
            </a:r>
            <a:r>
              <a:rPr lang="en-US" altLang="zh-CN" dirty="0" smtClean="0"/>
              <a:t>.</a:t>
            </a:r>
            <a:endParaRPr lang="zh-CN" altLang="en-US" dirty="0"/>
          </a:p>
        </p:txBody>
      </p:sp>
      <p:pic>
        <p:nvPicPr>
          <p:cNvPr id="2050" name="Picture 2" descr="https://montyrainey.files.wordpress.com/2012/04/blog-fish-jump.jpg"/>
          <p:cNvPicPr>
            <a:picLocks noChangeAspect="1" noChangeArrowheads="1"/>
          </p:cNvPicPr>
          <p:nvPr/>
        </p:nvPicPr>
        <p:blipFill>
          <a:blip r:embed="rId2" cstate="print"/>
          <a:srcRect/>
          <a:stretch>
            <a:fillRect/>
          </a:stretch>
        </p:blipFill>
        <p:spPr bwMode="auto">
          <a:xfrm>
            <a:off x="5768099" y="4507788"/>
            <a:ext cx="3143250" cy="1790701"/>
          </a:xfrm>
          <a:prstGeom prst="rect">
            <a:avLst/>
          </a:prstGeom>
          <a:noFill/>
        </p:spPr>
      </p:pic>
      <p:sp>
        <p:nvSpPr>
          <p:cNvPr id="8"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9"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2" name="灯片编号占位符 11"/>
          <p:cNvSpPr>
            <a:spLocks noGrp="1"/>
          </p:cNvSpPr>
          <p:nvPr>
            <p:ph type="sldNum" sz="quarter" idx="4"/>
          </p:nvPr>
        </p:nvSpPr>
        <p:spPr/>
        <p:txBody>
          <a:bodyPr/>
          <a:lstStyle/>
          <a:p>
            <a:pPr>
              <a:defRPr/>
            </a:pPr>
            <a:fld id="{6961AF3F-357B-4795-BA10-F3CC5EC85656}" type="slidenum">
              <a:rPr lang="en-US" altLang="ko-KR" smtClean="0"/>
              <a:pPr>
                <a:defRPr/>
              </a:pPr>
              <a:t>51</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33400" y="228600"/>
            <a:ext cx="8137634" cy="738352"/>
          </a:xfrm>
        </p:spPr>
        <p:txBody>
          <a:bodyPr/>
          <a:lstStyle/>
          <a:p>
            <a:r>
              <a:rPr lang="en-US" altLang="zh-CN" sz="3200" dirty="0" smtClean="0"/>
              <a:t>Main differences between SOSE and SE</a:t>
            </a:r>
            <a:endParaRPr lang="zh-CN" altLang="en-US" sz="3200" dirty="0"/>
          </a:p>
        </p:txBody>
      </p:sp>
      <p:graphicFrame>
        <p:nvGraphicFramePr>
          <p:cNvPr id="7" name="内容占位符 6"/>
          <p:cNvGraphicFramePr>
            <a:graphicFrameLocks noGrp="1"/>
          </p:cNvGraphicFramePr>
          <p:nvPr>
            <p:ph idx="1"/>
          </p:nvPr>
        </p:nvGraphicFramePr>
        <p:xfrm>
          <a:off x="1058929" y="1526627"/>
          <a:ext cx="7170680" cy="3876040"/>
        </p:xfrm>
        <a:graphic>
          <a:graphicData uri="http://schemas.openxmlformats.org/drawingml/2006/table">
            <a:tbl>
              <a:tblPr firstRow="1" bandRow="1">
                <a:tableStyleId>{5C22544A-7EE6-4342-B048-85BDC9FD1C3A}</a:tableStyleId>
              </a:tblPr>
              <a:tblGrid>
                <a:gridCol w="2342894"/>
                <a:gridCol w="2146945"/>
                <a:gridCol w="2680841"/>
              </a:tblGrid>
              <a:tr h="370840">
                <a:tc>
                  <a:txBody>
                    <a:bodyPr/>
                    <a:lstStyle/>
                    <a:p>
                      <a:r>
                        <a:rPr lang="en-US" altLang="zh-CN" dirty="0" smtClean="0"/>
                        <a:t>Scope</a:t>
                      </a:r>
                      <a:endParaRPr lang="zh-CN" altLang="en-US" dirty="0"/>
                    </a:p>
                  </a:txBody>
                  <a:tcPr/>
                </a:tc>
                <a:tc>
                  <a:txBody>
                    <a:bodyPr/>
                    <a:lstStyle/>
                    <a:p>
                      <a:r>
                        <a:rPr lang="en-US" altLang="zh-CN" dirty="0" smtClean="0"/>
                        <a:t>SE</a:t>
                      </a:r>
                      <a:endParaRPr lang="zh-CN" altLang="en-US" dirty="0"/>
                    </a:p>
                  </a:txBody>
                  <a:tcPr/>
                </a:tc>
                <a:tc>
                  <a:txBody>
                    <a:bodyPr/>
                    <a:lstStyle/>
                    <a:p>
                      <a:r>
                        <a:rPr lang="en-US" altLang="zh-CN" dirty="0" smtClean="0"/>
                        <a:t>SOSE</a:t>
                      </a:r>
                      <a:endParaRPr lang="zh-CN" altLang="en-US" dirty="0"/>
                    </a:p>
                  </a:txBody>
                  <a:tcPr/>
                </a:tc>
              </a:tr>
              <a:tr h="370840">
                <a:tc>
                  <a:txBody>
                    <a:bodyPr/>
                    <a:lstStyle/>
                    <a:p>
                      <a:r>
                        <a:rPr lang="en-US" altLang="zh-CN" baseline="0" dirty="0" smtClean="0"/>
                        <a:t>Research focus</a:t>
                      </a:r>
                      <a:endParaRPr lang="zh-CN" altLang="en-US" dirty="0"/>
                    </a:p>
                  </a:txBody>
                  <a:tcPr/>
                </a:tc>
                <a:tc>
                  <a:txBody>
                    <a:bodyPr/>
                    <a:lstStyle/>
                    <a:p>
                      <a:r>
                        <a:rPr lang="en-US" altLang="zh-CN" dirty="0" smtClean="0"/>
                        <a:t>Single complex system</a:t>
                      </a:r>
                      <a:endParaRPr lang="zh-CN" altLang="en-US" dirty="0"/>
                    </a:p>
                  </a:txBody>
                  <a:tcPr/>
                </a:tc>
                <a:tc>
                  <a:txBody>
                    <a:bodyPr/>
                    <a:lstStyle/>
                    <a:p>
                      <a:r>
                        <a:rPr lang="en-US" altLang="zh-CN" dirty="0" smtClean="0"/>
                        <a:t>Integration of</a:t>
                      </a:r>
                      <a:r>
                        <a:rPr lang="en-US" altLang="zh-CN" baseline="0" dirty="0" smtClean="0"/>
                        <a:t> multiple complex systems</a:t>
                      </a:r>
                      <a:endParaRPr lang="zh-CN" altLang="en-US" dirty="0"/>
                    </a:p>
                  </a:txBody>
                  <a:tcPr/>
                </a:tc>
              </a:tr>
              <a:tr h="370840">
                <a:tc>
                  <a:txBody>
                    <a:bodyPr/>
                    <a:lstStyle/>
                    <a:p>
                      <a:r>
                        <a:rPr lang="en-US" altLang="zh-CN" dirty="0" smtClean="0"/>
                        <a:t>Target</a:t>
                      </a:r>
                      <a:endParaRPr lang="zh-CN" altLang="en-US" dirty="0"/>
                    </a:p>
                  </a:txBody>
                  <a:tcPr/>
                </a:tc>
                <a:tc>
                  <a:txBody>
                    <a:bodyPr/>
                    <a:lstStyle/>
                    <a:p>
                      <a:r>
                        <a:rPr lang="en-US" altLang="zh-CN" dirty="0" smtClean="0"/>
                        <a:t>Optimization</a:t>
                      </a:r>
                      <a:endParaRPr lang="zh-CN" altLang="en-US" dirty="0"/>
                    </a:p>
                  </a:txBody>
                  <a:tcPr/>
                </a:tc>
                <a:tc>
                  <a:txBody>
                    <a:bodyPr/>
                    <a:lstStyle/>
                    <a:p>
                      <a:r>
                        <a:rPr lang="en-US" altLang="zh-CN" dirty="0" smtClean="0"/>
                        <a:t>Satisfaction</a:t>
                      </a:r>
                      <a:endParaRPr lang="zh-CN" altLang="en-US" dirty="0"/>
                    </a:p>
                  </a:txBody>
                  <a:tcPr/>
                </a:tc>
              </a:tr>
              <a:tr h="370840">
                <a:tc>
                  <a:txBody>
                    <a:bodyPr/>
                    <a:lstStyle/>
                    <a:p>
                      <a:r>
                        <a:rPr lang="en-US" altLang="zh-CN" dirty="0" smtClean="0"/>
                        <a:t>Method</a:t>
                      </a:r>
                      <a:endParaRPr lang="zh-CN" altLang="en-US" dirty="0"/>
                    </a:p>
                  </a:txBody>
                  <a:tcPr/>
                </a:tc>
                <a:tc>
                  <a:txBody>
                    <a:bodyPr/>
                    <a:lstStyle/>
                    <a:p>
                      <a:r>
                        <a:rPr lang="en-US" altLang="zh-CN" dirty="0" smtClean="0"/>
                        <a:t>Procedure</a:t>
                      </a:r>
                      <a:endParaRPr lang="zh-CN" altLang="en-US" dirty="0"/>
                    </a:p>
                  </a:txBody>
                  <a:tcPr/>
                </a:tc>
                <a:tc>
                  <a:txBody>
                    <a:bodyPr/>
                    <a:lstStyle/>
                    <a:p>
                      <a:r>
                        <a:rPr lang="en-US" altLang="zh-CN" dirty="0" smtClean="0"/>
                        <a:t>Methodology</a:t>
                      </a:r>
                      <a:endParaRPr lang="zh-CN" altLang="en-US" dirty="0"/>
                    </a:p>
                  </a:txBody>
                  <a:tcPr/>
                </a:tc>
              </a:tr>
              <a:tr h="370840">
                <a:tc>
                  <a:txBody>
                    <a:bodyPr/>
                    <a:lstStyle/>
                    <a:p>
                      <a:r>
                        <a:rPr lang="en-US" altLang="zh-CN" dirty="0" smtClean="0"/>
                        <a:t>Expected results</a:t>
                      </a:r>
                      <a:endParaRPr lang="zh-CN" altLang="en-US" dirty="0"/>
                    </a:p>
                  </a:txBody>
                  <a:tcPr/>
                </a:tc>
                <a:tc>
                  <a:txBody>
                    <a:bodyPr/>
                    <a:lstStyle/>
                    <a:p>
                      <a:r>
                        <a:rPr lang="en-US" altLang="zh-CN" dirty="0" smtClean="0"/>
                        <a:t>Solution</a:t>
                      </a:r>
                      <a:endParaRPr lang="zh-CN" altLang="en-US" dirty="0"/>
                    </a:p>
                  </a:txBody>
                  <a:tcPr/>
                </a:tc>
                <a:tc>
                  <a:txBody>
                    <a:bodyPr/>
                    <a:lstStyle/>
                    <a:p>
                      <a:r>
                        <a:rPr lang="en-US" altLang="zh-CN" dirty="0" smtClean="0"/>
                        <a:t>Initial response</a:t>
                      </a:r>
                      <a:endParaRPr lang="zh-CN" altLang="en-US" dirty="0"/>
                    </a:p>
                  </a:txBody>
                  <a:tcPr/>
                </a:tc>
              </a:tr>
              <a:tr h="370840">
                <a:tc>
                  <a:txBody>
                    <a:bodyPr/>
                    <a:lstStyle/>
                    <a:p>
                      <a:r>
                        <a:rPr lang="en-US" altLang="zh-CN" dirty="0" smtClean="0"/>
                        <a:t>Problem</a:t>
                      </a:r>
                      <a:endParaRPr lang="zh-CN" altLang="en-US" dirty="0"/>
                    </a:p>
                  </a:txBody>
                  <a:tcPr/>
                </a:tc>
                <a:tc>
                  <a:txBody>
                    <a:bodyPr/>
                    <a:lstStyle/>
                    <a:p>
                      <a:r>
                        <a:rPr lang="en-US" altLang="zh-CN" dirty="0" smtClean="0"/>
                        <a:t>Definable</a:t>
                      </a:r>
                      <a:endParaRPr lang="zh-CN" altLang="en-US" dirty="0"/>
                    </a:p>
                  </a:txBody>
                  <a:tcPr/>
                </a:tc>
                <a:tc>
                  <a:txBody>
                    <a:bodyPr/>
                    <a:lstStyle/>
                    <a:p>
                      <a:r>
                        <a:rPr lang="en-US" altLang="zh-CN" dirty="0" smtClean="0"/>
                        <a:t>Emergence</a:t>
                      </a:r>
                      <a:endParaRPr lang="zh-CN" altLang="en-US" dirty="0"/>
                    </a:p>
                  </a:txBody>
                  <a:tcPr/>
                </a:tc>
              </a:tr>
              <a:tr h="370840">
                <a:tc>
                  <a:txBody>
                    <a:bodyPr/>
                    <a:lstStyle/>
                    <a:p>
                      <a:r>
                        <a:rPr lang="en-US" altLang="zh-CN" dirty="0" smtClean="0"/>
                        <a:t>Analysis</a:t>
                      </a:r>
                      <a:endParaRPr lang="zh-CN" altLang="en-US" dirty="0"/>
                    </a:p>
                  </a:txBody>
                  <a:tcPr/>
                </a:tc>
                <a:tc>
                  <a:txBody>
                    <a:bodyPr/>
                    <a:lstStyle/>
                    <a:p>
                      <a:r>
                        <a:rPr lang="en-US" altLang="zh-CN" dirty="0" smtClean="0"/>
                        <a:t>Technology oriented</a:t>
                      </a:r>
                      <a:endParaRPr lang="zh-CN" altLang="en-US" dirty="0"/>
                    </a:p>
                  </a:txBody>
                  <a:tcPr/>
                </a:tc>
                <a:tc>
                  <a:txBody>
                    <a:bodyPr/>
                    <a:lstStyle/>
                    <a:p>
                      <a:r>
                        <a:rPr lang="en-US" altLang="zh-CN" dirty="0" smtClean="0"/>
                        <a:t> environmental impact oriented</a:t>
                      </a:r>
                      <a:endParaRPr lang="zh-CN" altLang="en-US" dirty="0"/>
                    </a:p>
                  </a:txBody>
                  <a:tcPr/>
                </a:tc>
              </a:tr>
              <a:tr h="370840">
                <a:tc>
                  <a:txBody>
                    <a:bodyPr/>
                    <a:lstStyle/>
                    <a:p>
                      <a:r>
                        <a:rPr lang="en-US" altLang="zh-CN" dirty="0" smtClean="0"/>
                        <a:t>Results</a:t>
                      </a:r>
                      <a:endParaRPr lang="zh-CN" altLang="en-US" dirty="0"/>
                    </a:p>
                  </a:txBody>
                  <a:tcPr/>
                </a:tc>
                <a:tc>
                  <a:txBody>
                    <a:bodyPr/>
                    <a:lstStyle/>
                    <a:p>
                      <a:r>
                        <a:rPr lang="en-US" altLang="zh-CN" dirty="0" smtClean="0"/>
                        <a:t>Single</a:t>
                      </a:r>
                      <a:endParaRPr lang="zh-CN" altLang="en-US" dirty="0"/>
                    </a:p>
                  </a:txBody>
                  <a:tcPr/>
                </a:tc>
                <a:tc>
                  <a:txBody>
                    <a:bodyPr/>
                    <a:lstStyle/>
                    <a:p>
                      <a:r>
                        <a:rPr lang="en-US" altLang="zh-CN" dirty="0" smtClean="0"/>
                        <a:t>Multiple</a:t>
                      </a:r>
                      <a:endParaRPr lang="zh-CN" altLang="en-US" dirty="0"/>
                    </a:p>
                  </a:txBody>
                  <a:tcPr/>
                </a:tc>
              </a:tr>
              <a:tr h="370840">
                <a:tc>
                  <a:txBody>
                    <a:bodyPr/>
                    <a:lstStyle/>
                    <a:p>
                      <a:r>
                        <a:rPr lang="en-US" altLang="zh-CN" dirty="0" smtClean="0"/>
                        <a:t>Boundary</a:t>
                      </a:r>
                      <a:endParaRPr lang="zh-CN" altLang="en-US" dirty="0"/>
                    </a:p>
                  </a:txBody>
                  <a:tcPr/>
                </a:tc>
                <a:tc>
                  <a:txBody>
                    <a:bodyPr/>
                    <a:lstStyle/>
                    <a:p>
                      <a:r>
                        <a:rPr lang="en-US" altLang="zh-CN" dirty="0" smtClean="0"/>
                        <a:t>Fixed</a:t>
                      </a:r>
                      <a:endParaRPr lang="zh-CN" altLang="en-US" dirty="0"/>
                    </a:p>
                  </a:txBody>
                  <a:tcPr/>
                </a:tc>
                <a:tc>
                  <a:txBody>
                    <a:bodyPr/>
                    <a:lstStyle/>
                    <a:p>
                      <a:r>
                        <a:rPr lang="en-US" altLang="zh-CN" dirty="0" smtClean="0"/>
                        <a:t>unfixed</a:t>
                      </a:r>
                      <a:endParaRPr lang="zh-CN" altLang="en-US" dirty="0"/>
                    </a:p>
                  </a:txBody>
                  <a:tcPr/>
                </a:tc>
              </a:tr>
            </a:tbl>
          </a:graphicData>
        </a:graphic>
      </p:graphicFrame>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sp>
        <p:nvSpPr>
          <p:cNvPr id="10" name="灯片编号占位符 9"/>
          <p:cNvSpPr>
            <a:spLocks noGrp="1"/>
          </p:cNvSpPr>
          <p:nvPr>
            <p:ph type="sldNum" sz="quarter" idx="4"/>
          </p:nvPr>
        </p:nvSpPr>
        <p:spPr/>
        <p:txBody>
          <a:bodyPr/>
          <a:lstStyle/>
          <a:p>
            <a:pPr>
              <a:defRPr/>
            </a:pPr>
            <a:fld id="{6961AF3F-357B-4795-BA10-F3CC5EC85656}" type="slidenum">
              <a:rPr lang="en-US" altLang="ko-KR" smtClean="0"/>
              <a:pPr>
                <a:defRPr/>
              </a:pPr>
              <a:t>52</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内容占位符 6"/>
          <p:cNvGraphicFramePr>
            <a:graphicFrameLocks noGrp="1"/>
          </p:cNvGraphicFramePr>
          <p:nvPr>
            <p:ph idx="1"/>
          </p:nvPr>
        </p:nvGraphicFramePr>
        <p:xfrm>
          <a:off x="231227" y="346840"/>
          <a:ext cx="8723586" cy="6091745"/>
        </p:xfrm>
        <a:graphic>
          <a:graphicData uri="http://schemas.openxmlformats.org/drawingml/2006/table">
            <a:tbl>
              <a:tblPr firstRow="1" bandRow="1">
                <a:tableStyleId>{5C22544A-7EE6-4342-B048-85BDC9FD1C3A}</a:tableStyleId>
              </a:tblPr>
              <a:tblGrid>
                <a:gridCol w="1082566"/>
                <a:gridCol w="2711669"/>
                <a:gridCol w="2567082"/>
                <a:gridCol w="2362269"/>
              </a:tblGrid>
              <a:tr h="422465">
                <a:tc>
                  <a:txBody>
                    <a:bodyPr/>
                    <a:lstStyle/>
                    <a:p>
                      <a:endParaRPr lang="zh-CN" altLang="en-US" sz="1200" dirty="0"/>
                    </a:p>
                  </a:txBody>
                  <a:tcPr/>
                </a:tc>
                <a:tc>
                  <a:txBody>
                    <a:bodyPr/>
                    <a:lstStyle/>
                    <a:p>
                      <a:r>
                        <a:rPr lang="zh-CN" altLang="en-US" sz="1200" dirty="0" smtClean="0"/>
                        <a:t>人工系统（一般系统）</a:t>
                      </a:r>
                      <a:endParaRPr lang="zh-CN" altLang="en-US" sz="1200" dirty="0"/>
                    </a:p>
                  </a:txBody>
                  <a:tcPr/>
                </a:tc>
                <a:tc>
                  <a:txBody>
                    <a:bodyPr/>
                    <a:lstStyle/>
                    <a:p>
                      <a:r>
                        <a:rPr lang="zh-CN" altLang="en-US" sz="1200" dirty="0" smtClean="0"/>
                        <a:t>复杂系统</a:t>
                      </a:r>
                      <a:endParaRPr lang="zh-CN" altLang="en-US" sz="1200" dirty="0"/>
                    </a:p>
                  </a:txBody>
                  <a:tcPr/>
                </a:tc>
                <a:tc>
                  <a:txBody>
                    <a:bodyPr/>
                    <a:lstStyle/>
                    <a:p>
                      <a:r>
                        <a:rPr lang="zh-CN" altLang="en-US" sz="1200" dirty="0" smtClean="0"/>
                        <a:t>体系</a:t>
                      </a:r>
                      <a:endParaRPr lang="zh-CN" altLang="en-US" sz="1200" dirty="0"/>
                    </a:p>
                  </a:txBody>
                  <a:tcPr/>
                </a:tc>
              </a:tr>
              <a:tr h="271219">
                <a:tc>
                  <a:txBody>
                    <a:bodyPr/>
                    <a:lstStyle/>
                    <a:p>
                      <a:r>
                        <a:rPr lang="zh-CN" altLang="en-US" sz="1200" dirty="0" smtClean="0"/>
                        <a:t>组成</a:t>
                      </a:r>
                      <a:endParaRPr lang="zh-CN" altLang="en-US" sz="1200" dirty="0"/>
                    </a:p>
                  </a:txBody>
                  <a:tcPr/>
                </a:tc>
                <a:tc>
                  <a:txBody>
                    <a:bodyPr/>
                    <a:lstStyle/>
                    <a:p>
                      <a:r>
                        <a:rPr lang="zh-CN" altLang="en-US" sz="1200" dirty="0" smtClean="0"/>
                        <a:t>元素及其关联</a:t>
                      </a:r>
                      <a:endParaRPr lang="zh-CN" altLang="en-US" sz="1200" dirty="0"/>
                    </a:p>
                  </a:txBody>
                  <a:tcPr/>
                </a:tc>
                <a:tc>
                  <a:txBody>
                    <a:bodyPr/>
                    <a:lstStyle/>
                    <a:p>
                      <a:r>
                        <a:rPr lang="zh-CN" altLang="en-US" sz="1200" dirty="0" smtClean="0"/>
                        <a:t>元素、系统和交互</a:t>
                      </a:r>
                      <a:endParaRPr lang="zh-CN" altLang="en-US" sz="1200" dirty="0"/>
                    </a:p>
                  </a:txBody>
                  <a:tcPr/>
                </a:tc>
                <a:tc>
                  <a:txBody>
                    <a:bodyPr/>
                    <a:lstStyle/>
                    <a:p>
                      <a:r>
                        <a:rPr lang="zh-CN" altLang="en-US" sz="1200" dirty="0" smtClean="0"/>
                        <a:t>系统与交互</a:t>
                      </a:r>
                      <a:endParaRPr lang="zh-CN" altLang="en-US" sz="1200" dirty="0"/>
                    </a:p>
                  </a:txBody>
                  <a:tcPr/>
                </a:tc>
              </a:tr>
              <a:tr h="259658">
                <a:tc>
                  <a:txBody>
                    <a:bodyPr/>
                    <a:lstStyle/>
                    <a:p>
                      <a:r>
                        <a:rPr lang="zh-CN" altLang="en-US" sz="1200" dirty="0" smtClean="0"/>
                        <a:t>元素关系</a:t>
                      </a:r>
                      <a:endParaRPr lang="zh-CN" altLang="en-US" sz="1200" dirty="0"/>
                    </a:p>
                  </a:txBody>
                  <a:tcPr/>
                </a:tc>
                <a:tc>
                  <a:txBody>
                    <a:bodyPr/>
                    <a:lstStyle/>
                    <a:p>
                      <a:r>
                        <a:rPr lang="zh-CN" altLang="en-US" sz="1200" dirty="0" smtClean="0"/>
                        <a:t>相互依赖</a:t>
                      </a:r>
                      <a:endParaRPr lang="zh-CN" altLang="en-US" sz="1200" dirty="0"/>
                    </a:p>
                  </a:txBody>
                  <a:tcPr/>
                </a:tc>
                <a:tc>
                  <a:txBody>
                    <a:bodyPr/>
                    <a:lstStyle/>
                    <a:p>
                      <a:r>
                        <a:rPr lang="zh-CN" altLang="en-US" sz="1200" dirty="0" smtClean="0"/>
                        <a:t>相互依赖或涵盖</a:t>
                      </a:r>
                      <a:endParaRPr lang="zh-CN" altLang="en-US" sz="1200" dirty="0"/>
                    </a:p>
                  </a:txBody>
                  <a:tcPr/>
                </a:tc>
                <a:tc>
                  <a:txBody>
                    <a:bodyPr/>
                    <a:lstStyle/>
                    <a:p>
                      <a:r>
                        <a:rPr lang="zh-CN" altLang="en-US" sz="1200" dirty="0" smtClean="0"/>
                        <a:t>相互交互与独立</a:t>
                      </a:r>
                      <a:endParaRPr lang="zh-CN" altLang="en-US" sz="1200" dirty="0"/>
                    </a:p>
                  </a:txBody>
                  <a:tcPr/>
                </a:tc>
              </a:tr>
              <a:tr h="248097">
                <a:tc>
                  <a:txBody>
                    <a:bodyPr/>
                    <a:lstStyle/>
                    <a:p>
                      <a:r>
                        <a:rPr lang="zh-CN" altLang="en-US" sz="1200" dirty="0" smtClean="0"/>
                        <a:t>基础结构 </a:t>
                      </a:r>
                      <a:endParaRPr lang="zh-CN" altLang="en-US" sz="1200" dirty="0"/>
                    </a:p>
                  </a:txBody>
                  <a:tcPr/>
                </a:tc>
                <a:tc>
                  <a:txBody>
                    <a:bodyPr/>
                    <a:lstStyle/>
                    <a:p>
                      <a:r>
                        <a:rPr lang="zh-CN" altLang="en-US" sz="1200" dirty="0" smtClean="0"/>
                        <a:t>简单、有序、稳定</a:t>
                      </a:r>
                      <a:endParaRPr lang="zh-CN" altLang="en-US" sz="1200" dirty="0"/>
                    </a:p>
                  </a:txBody>
                  <a:tcPr/>
                </a:tc>
                <a:tc>
                  <a:txBody>
                    <a:bodyPr/>
                    <a:lstStyle/>
                    <a:p>
                      <a:r>
                        <a:rPr lang="zh-CN" altLang="en-US" sz="1200" dirty="0" smtClean="0"/>
                        <a:t>复杂、动态</a:t>
                      </a:r>
                      <a:endParaRPr lang="zh-CN" altLang="en-US" sz="1200" dirty="0"/>
                    </a:p>
                  </a:txBody>
                  <a:tcPr/>
                </a:tc>
                <a:tc>
                  <a:txBody>
                    <a:bodyPr/>
                    <a:lstStyle/>
                    <a:p>
                      <a:r>
                        <a:rPr lang="zh-CN" altLang="en-US" sz="1200" dirty="0" smtClean="0"/>
                        <a:t>网络环境中动态演化</a:t>
                      </a:r>
                      <a:endParaRPr lang="zh-CN" altLang="en-US" sz="1200" dirty="0"/>
                    </a:p>
                  </a:txBody>
                  <a:tcPr/>
                </a:tc>
              </a:tr>
              <a:tr h="247045">
                <a:tc>
                  <a:txBody>
                    <a:bodyPr/>
                    <a:lstStyle/>
                    <a:p>
                      <a:r>
                        <a:rPr lang="zh-CN" altLang="en-US" sz="1200" dirty="0" smtClean="0"/>
                        <a:t>组成单元的独立性</a:t>
                      </a:r>
                      <a:endParaRPr lang="zh-CN" altLang="en-US" sz="1200" dirty="0"/>
                    </a:p>
                  </a:txBody>
                  <a:tcPr/>
                </a:tc>
                <a:tc>
                  <a:txBody>
                    <a:bodyPr/>
                    <a:lstStyle/>
                    <a:p>
                      <a:r>
                        <a:rPr lang="zh-CN" altLang="en-US" sz="1200" dirty="0" smtClean="0"/>
                        <a:t>不具备独立性</a:t>
                      </a:r>
                      <a:endParaRPr lang="zh-CN" altLang="en-US" sz="1200" dirty="0"/>
                    </a:p>
                  </a:txBody>
                  <a:tcPr/>
                </a:tc>
                <a:tc>
                  <a:txBody>
                    <a:bodyPr/>
                    <a:lstStyle/>
                    <a:p>
                      <a:r>
                        <a:rPr lang="zh-CN" altLang="en-US" sz="1200" dirty="0" smtClean="0"/>
                        <a:t>在同一环境中，局部或部分组成元素具备独立性</a:t>
                      </a:r>
                      <a:endParaRPr lang="zh-CN" altLang="en-US" sz="1200" dirty="0"/>
                    </a:p>
                  </a:txBody>
                  <a:tcPr/>
                </a:tc>
                <a:tc>
                  <a:txBody>
                    <a:bodyPr/>
                    <a:lstStyle/>
                    <a:p>
                      <a:r>
                        <a:rPr lang="zh-CN" altLang="en-US" sz="1200" dirty="0" smtClean="0"/>
                        <a:t>在同一环境中，组成元素独立运作。</a:t>
                      </a:r>
                      <a:endParaRPr lang="zh-CN" altLang="en-US" sz="1200" dirty="0"/>
                    </a:p>
                  </a:txBody>
                  <a:tcPr/>
                </a:tc>
              </a:tr>
              <a:tr h="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组成单元的耦合性</a:t>
                      </a:r>
                      <a:endParaRPr lang="zh-CN" altLang="en-US" sz="1200" dirty="0"/>
                    </a:p>
                  </a:txBody>
                  <a:tcPr/>
                </a:tc>
                <a:tc>
                  <a:txBody>
                    <a:bodyPr/>
                    <a:lstStyle/>
                    <a:p>
                      <a:r>
                        <a:rPr lang="zh-CN" altLang="en-US" sz="1200" dirty="0" smtClean="0"/>
                        <a:t>紧耦合</a:t>
                      </a:r>
                      <a:endParaRPr lang="zh-CN" altLang="en-US" sz="1200" dirty="0"/>
                    </a:p>
                  </a:txBody>
                  <a:tcPr/>
                </a:tc>
                <a:tc>
                  <a:txBody>
                    <a:bodyPr/>
                    <a:lstStyle/>
                    <a:p>
                      <a:r>
                        <a:rPr lang="zh-CN" altLang="en-US" sz="1200" dirty="0" smtClean="0"/>
                        <a:t>相互依赖、重叠</a:t>
                      </a:r>
                      <a:endParaRPr lang="zh-CN" altLang="en-US" sz="1200" dirty="0"/>
                    </a:p>
                  </a:txBody>
                  <a:tcPr/>
                </a:tc>
                <a:tc>
                  <a:txBody>
                    <a:bodyPr/>
                    <a:lstStyle/>
                    <a:p>
                      <a:r>
                        <a:rPr lang="zh-CN" altLang="en-US" sz="1200" dirty="0" smtClean="0"/>
                        <a:t>松耦合、非重叠</a:t>
                      </a:r>
                      <a:endParaRPr lang="zh-CN" altLang="en-US" sz="1200" dirty="0"/>
                    </a:p>
                  </a:txBody>
                  <a:tcPr/>
                </a:tc>
              </a:tr>
              <a:tr h="167167">
                <a:tc>
                  <a:txBody>
                    <a:bodyPr/>
                    <a:lstStyle/>
                    <a:p>
                      <a:r>
                        <a:rPr lang="zh-CN" altLang="en-US" sz="1200" dirty="0" smtClean="0"/>
                        <a:t>边界与环境</a:t>
                      </a:r>
                      <a:endParaRPr lang="zh-CN" altLang="en-US" sz="1200" dirty="0"/>
                    </a:p>
                  </a:txBody>
                  <a:tcPr/>
                </a:tc>
                <a:tc>
                  <a:txBody>
                    <a:bodyPr/>
                    <a:lstStyle/>
                    <a:p>
                      <a:r>
                        <a:rPr lang="zh-CN" altLang="en-US" sz="1200" dirty="0" smtClean="0"/>
                        <a:t>确定的边界和同外部环境的交互</a:t>
                      </a:r>
                      <a:endParaRPr lang="zh-CN" altLang="en-US" sz="1200" dirty="0"/>
                    </a:p>
                  </a:txBody>
                  <a:tcPr/>
                </a:tc>
                <a:tc>
                  <a:txBody>
                    <a:bodyPr/>
                    <a:lstStyle/>
                    <a:p>
                      <a:r>
                        <a:rPr lang="zh-CN" altLang="en-US" sz="1200" dirty="0" smtClean="0"/>
                        <a:t>确定边界与复杂的交互</a:t>
                      </a:r>
                      <a:endParaRPr lang="zh-CN" altLang="en-US" sz="1200" dirty="0"/>
                    </a:p>
                  </a:txBody>
                  <a:tcPr/>
                </a:tc>
                <a:tc>
                  <a:txBody>
                    <a:bodyPr/>
                    <a:lstStyle/>
                    <a:p>
                      <a:r>
                        <a:rPr lang="zh-CN" altLang="en-US" sz="1200" dirty="0" smtClean="0"/>
                        <a:t>模糊的或者不断变化的边界，不确定的交互</a:t>
                      </a:r>
                      <a:endParaRPr lang="zh-CN" altLang="en-US" sz="1200" dirty="0"/>
                    </a:p>
                  </a:txBody>
                  <a:tcPr/>
                </a:tc>
              </a:tr>
              <a:tr h="0">
                <a:tc>
                  <a:txBody>
                    <a:bodyPr/>
                    <a:lstStyle/>
                    <a:p>
                      <a:r>
                        <a:rPr lang="zh-CN" altLang="en-US" sz="1200" dirty="0" smtClean="0"/>
                        <a:t>生命周期</a:t>
                      </a:r>
                      <a:endParaRPr lang="zh-CN" altLang="en-US" sz="1200" dirty="0"/>
                    </a:p>
                  </a:txBody>
                  <a:tcPr/>
                </a:tc>
                <a:tc>
                  <a:txBody>
                    <a:bodyPr/>
                    <a:lstStyle/>
                    <a:p>
                      <a:r>
                        <a:rPr lang="zh-CN" altLang="en-US" sz="1200" dirty="0" smtClean="0"/>
                        <a:t>有具体的设计生命周期（可被延长）</a:t>
                      </a:r>
                      <a:endParaRPr lang="zh-CN" altLang="en-US" sz="1200" dirty="0"/>
                    </a:p>
                  </a:txBody>
                  <a:tcPr/>
                </a:tc>
                <a:tc>
                  <a:txBody>
                    <a:bodyPr/>
                    <a:lstStyle/>
                    <a:p>
                      <a:r>
                        <a:rPr lang="zh-CN" altLang="en-US" sz="1200" dirty="0" smtClean="0"/>
                        <a:t>没有定义或者无时限</a:t>
                      </a:r>
                      <a:endParaRPr lang="zh-CN" altLang="en-US" sz="1200" dirty="0"/>
                    </a:p>
                  </a:txBody>
                  <a:tcPr/>
                </a:tc>
                <a:tc>
                  <a:txBody>
                    <a:bodyPr/>
                    <a:lstStyle/>
                    <a:p>
                      <a:r>
                        <a:rPr lang="zh-CN" altLang="en-US" sz="1200" dirty="0" smtClean="0"/>
                        <a:t>没有定义或者无时限</a:t>
                      </a:r>
                      <a:endParaRPr lang="zh-CN" altLang="en-US" sz="1200" dirty="0"/>
                    </a:p>
                  </a:txBody>
                  <a:tcPr/>
                </a:tc>
              </a:tr>
              <a:tr h="234433">
                <a:tc>
                  <a:txBody>
                    <a:bodyPr/>
                    <a:lstStyle/>
                    <a:p>
                      <a:r>
                        <a:rPr lang="zh-CN" altLang="en-US" sz="1200" dirty="0" smtClean="0"/>
                        <a:t>复杂性</a:t>
                      </a:r>
                      <a:endParaRPr lang="zh-CN" altLang="en-US" sz="1200" dirty="0"/>
                    </a:p>
                  </a:txBody>
                  <a:tcPr/>
                </a:tc>
                <a:tc>
                  <a:txBody>
                    <a:bodyPr/>
                    <a:lstStyle/>
                    <a:p>
                      <a:r>
                        <a:rPr lang="zh-CN" altLang="en-US" sz="1200" dirty="0" smtClean="0"/>
                        <a:t>能够实现解决问题的最优化</a:t>
                      </a:r>
                      <a:endParaRPr lang="zh-CN" altLang="en-US" sz="1200" dirty="0"/>
                    </a:p>
                  </a:txBody>
                  <a:tcPr/>
                </a:tc>
                <a:tc>
                  <a:txBody>
                    <a:bodyPr/>
                    <a:lstStyle/>
                    <a:p>
                      <a:r>
                        <a:rPr lang="zh-CN" altLang="en-US" sz="1200" dirty="0" smtClean="0"/>
                        <a:t>复杂，通过建模与仿真手段解决问题</a:t>
                      </a:r>
                      <a:endParaRPr lang="zh-CN" altLang="en-US" sz="1200" dirty="0"/>
                    </a:p>
                  </a:txBody>
                  <a:tcPr/>
                </a:tc>
                <a:tc>
                  <a:txBody>
                    <a:bodyPr/>
                    <a:lstStyle/>
                    <a:p>
                      <a:r>
                        <a:rPr lang="zh-CN" altLang="en-US" sz="1200" dirty="0" smtClean="0"/>
                        <a:t>高度复杂，几乎没有最优化解决途径</a:t>
                      </a:r>
                      <a:endParaRPr lang="zh-CN" altLang="en-US" sz="1200" dirty="0"/>
                    </a:p>
                  </a:txBody>
                  <a:tcPr/>
                </a:tc>
              </a:tr>
              <a:tr h="0">
                <a:tc>
                  <a:txBody>
                    <a:bodyPr/>
                    <a:lstStyle/>
                    <a:p>
                      <a:r>
                        <a:rPr lang="zh-CN" altLang="en-US" sz="1200" dirty="0" smtClean="0"/>
                        <a:t>自主性</a:t>
                      </a:r>
                      <a:endParaRPr lang="zh-CN" altLang="en-US" sz="1200" dirty="0"/>
                    </a:p>
                  </a:txBody>
                  <a:tcPr/>
                </a:tc>
                <a:tc>
                  <a:txBody>
                    <a:bodyPr/>
                    <a:lstStyle/>
                    <a:p>
                      <a:r>
                        <a:rPr lang="zh-CN" altLang="en-US" sz="1200" dirty="0" smtClean="0"/>
                        <a:t>保障了系统的自主性而放弃组成单元的自主性</a:t>
                      </a:r>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组成单元的自主或半自主行为</a:t>
                      </a:r>
                      <a:endParaRPr lang="zh-CN" altLang="en-US" sz="1200" dirty="0"/>
                    </a:p>
                  </a:txBody>
                  <a:tcPr/>
                </a:tc>
                <a:tc>
                  <a:txBody>
                    <a:bodyPr/>
                    <a:lstStyle/>
                    <a:p>
                      <a:r>
                        <a:rPr lang="zh-CN" altLang="en-US" sz="1200" dirty="0" smtClean="0"/>
                        <a:t>组成单元的自主性行为成就体系的整体目标的完成</a:t>
                      </a:r>
                      <a:endParaRPr lang="zh-CN" altLang="en-US" sz="1200" dirty="0"/>
                    </a:p>
                  </a:txBody>
                  <a:tcPr/>
                </a:tc>
              </a:tr>
              <a:tr h="213412">
                <a:tc>
                  <a:txBody>
                    <a:bodyPr/>
                    <a:lstStyle/>
                    <a:p>
                      <a:r>
                        <a:rPr lang="zh-CN" altLang="en-US" sz="1200" dirty="0" smtClean="0"/>
                        <a:t>连通性</a:t>
                      </a:r>
                      <a:endParaRPr lang="zh-CN" altLang="en-US" sz="1200" dirty="0"/>
                    </a:p>
                  </a:txBody>
                  <a:tcPr/>
                </a:tc>
                <a:tc>
                  <a:txBody>
                    <a:bodyPr/>
                    <a:lstStyle/>
                    <a:p>
                      <a:r>
                        <a:rPr lang="zh-CN" altLang="en-US" sz="1200" dirty="0" smtClean="0"/>
                        <a:t>通过预先的设计，使得在组成单元间具备良好的连通性（人工系统）</a:t>
                      </a:r>
                      <a:endParaRPr lang="zh-CN" altLang="en-US" sz="1200" dirty="0"/>
                    </a:p>
                  </a:txBody>
                  <a:tcPr/>
                </a:tc>
                <a:tc>
                  <a:txBody>
                    <a:bodyPr/>
                    <a:lstStyle/>
                    <a:p>
                      <a:r>
                        <a:rPr lang="zh-CN" altLang="en-US" sz="1200" dirty="0" smtClean="0"/>
                        <a:t>存在复杂的交互，但在子系统间不具备连通的基础结构</a:t>
                      </a:r>
                      <a:endParaRPr lang="zh-CN" altLang="en-US" sz="1200" dirty="0"/>
                    </a:p>
                  </a:txBody>
                  <a:tcPr/>
                </a:tc>
                <a:tc>
                  <a:txBody>
                    <a:bodyPr/>
                    <a:lstStyle/>
                    <a:p>
                      <a:r>
                        <a:rPr lang="zh-CN" altLang="en-US" sz="1200" dirty="0" smtClean="0"/>
                        <a:t>通过网络中心的体系结构在组成单元间动态建立单元间的连接</a:t>
                      </a:r>
                      <a:endParaRPr lang="zh-CN" altLang="en-US" sz="1200" dirty="0"/>
                    </a:p>
                  </a:txBody>
                  <a:tcPr/>
                </a:tc>
              </a:tr>
              <a:tr h="260709">
                <a:tc>
                  <a:txBody>
                    <a:bodyPr/>
                    <a:lstStyle/>
                    <a:p>
                      <a:r>
                        <a:rPr lang="zh-CN" altLang="en-US" sz="1200" dirty="0" smtClean="0"/>
                        <a:t>功能与能力的多样性</a:t>
                      </a:r>
                      <a:endParaRPr lang="zh-CN" altLang="en-US" sz="1200" dirty="0"/>
                    </a:p>
                  </a:txBody>
                  <a:tcPr/>
                </a:tc>
                <a:tc>
                  <a:txBody>
                    <a:bodyPr/>
                    <a:lstStyle/>
                    <a:p>
                      <a:r>
                        <a:rPr lang="zh-CN" altLang="en-US" sz="1200" dirty="0" smtClean="0"/>
                        <a:t>相对稳定的功能模式，不具备多样性</a:t>
                      </a:r>
                      <a:endParaRPr lang="zh-CN" altLang="en-US" sz="1200" dirty="0"/>
                    </a:p>
                  </a:txBody>
                  <a:tcPr/>
                </a:tc>
                <a:tc>
                  <a:txBody>
                    <a:bodyPr/>
                    <a:lstStyle/>
                    <a:p>
                      <a:r>
                        <a:rPr lang="zh-CN" altLang="en-US" sz="1200" dirty="0" smtClean="0"/>
                        <a:t>具备多样性，多样性源于不可控的复杂交互</a:t>
                      </a:r>
                      <a:endParaRPr lang="zh-CN" altLang="en-US" sz="1200" dirty="0"/>
                    </a:p>
                  </a:txBody>
                  <a:tcPr/>
                </a:tc>
                <a:tc>
                  <a:txBody>
                    <a:bodyPr/>
                    <a:lstStyle/>
                    <a:p>
                      <a:r>
                        <a:rPr lang="zh-CN" altLang="en-US" sz="1200" dirty="0" smtClean="0"/>
                        <a:t>具备较强的多样性，源于组成单元的自主性和连接的开放性</a:t>
                      </a:r>
                      <a:endParaRPr lang="zh-CN" altLang="en-US" sz="1200" dirty="0"/>
                    </a:p>
                  </a:txBody>
                  <a:tcPr/>
                </a:tc>
              </a:tr>
              <a:tr h="139840">
                <a:tc>
                  <a:txBody>
                    <a:bodyPr/>
                    <a:lstStyle/>
                    <a:p>
                      <a:r>
                        <a:rPr lang="zh-CN" altLang="en-US" sz="1200" dirty="0" smtClean="0"/>
                        <a:t>涌现行为</a:t>
                      </a:r>
                      <a:endParaRPr lang="zh-CN" altLang="en-US" sz="1200"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smtClean="0"/>
                        <a:t>涌现行为无论好与坏都是可以预见的</a:t>
                      </a:r>
                      <a:endParaRPr lang="zh-CN" altLang="en-US" sz="1200" dirty="0"/>
                    </a:p>
                  </a:txBody>
                  <a:tcPr/>
                </a:tc>
                <a:tc>
                  <a:txBody>
                    <a:bodyPr/>
                    <a:lstStyle/>
                    <a:p>
                      <a:r>
                        <a:rPr lang="zh-CN" altLang="en-US" sz="1200" dirty="0" smtClean="0"/>
                        <a:t>组成个体的层次与交互导致不可预见的涌现行为</a:t>
                      </a:r>
                      <a:endParaRPr lang="zh-CN" altLang="en-US" sz="1200" dirty="0"/>
                    </a:p>
                  </a:txBody>
                  <a:tcPr/>
                </a:tc>
                <a:tc>
                  <a:txBody>
                    <a:bodyPr/>
                    <a:lstStyle/>
                    <a:p>
                      <a:r>
                        <a:rPr lang="zh-CN" altLang="en-US" sz="1200" dirty="0" smtClean="0"/>
                        <a:t>个体行为的积累与个体间的交互导致不可预见的涌现行为</a:t>
                      </a:r>
                      <a:endParaRPr lang="zh-CN" altLang="en-US" sz="1200" dirty="0"/>
                    </a:p>
                  </a:txBody>
                  <a:tcPr/>
                </a:tc>
              </a:tr>
              <a:tr h="422465">
                <a:tc>
                  <a:txBody>
                    <a:bodyPr/>
                    <a:lstStyle/>
                    <a:p>
                      <a:r>
                        <a:rPr lang="zh-CN" altLang="en-US" sz="1200" dirty="0" smtClean="0"/>
                        <a:t>工程行为</a:t>
                      </a:r>
                      <a:endParaRPr lang="zh-CN" altLang="en-US" sz="1200" dirty="0"/>
                    </a:p>
                  </a:txBody>
                  <a:tcPr/>
                </a:tc>
                <a:tc>
                  <a:txBody>
                    <a:bodyPr/>
                    <a:lstStyle/>
                    <a:p>
                      <a:r>
                        <a:rPr lang="zh-CN" altLang="en-US" sz="1200" dirty="0" smtClean="0"/>
                        <a:t>通过系统工程精心设计与控制，规范其行为</a:t>
                      </a:r>
                      <a:endParaRPr lang="zh-CN" altLang="en-US" sz="1200" dirty="0"/>
                    </a:p>
                  </a:txBody>
                  <a:tcPr/>
                </a:tc>
                <a:tc>
                  <a:txBody>
                    <a:bodyPr/>
                    <a:lstStyle/>
                    <a:p>
                      <a:r>
                        <a:rPr lang="zh-CN" altLang="en-US" sz="1200" dirty="0" smtClean="0"/>
                        <a:t>只能干涉，而不能规范其行为与发展</a:t>
                      </a:r>
                      <a:endParaRPr lang="zh-CN" altLang="en-US" sz="1200" dirty="0"/>
                    </a:p>
                  </a:txBody>
                  <a:tcPr/>
                </a:tc>
                <a:tc>
                  <a:txBody>
                    <a:bodyPr/>
                    <a:lstStyle/>
                    <a:p>
                      <a:r>
                        <a:rPr lang="zh-CN" altLang="en-US" sz="1200" dirty="0" smtClean="0"/>
                        <a:t>通过体系统工程指导其行为、牵引其发展</a:t>
                      </a:r>
                      <a:endParaRPr lang="zh-CN" altLang="en-US" sz="1200" dirty="0"/>
                    </a:p>
                  </a:txBody>
                  <a:tcPr/>
                </a:tc>
              </a:tr>
              <a:tr h="422465">
                <a:tc>
                  <a:txBody>
                    <a:bodyPr/>
                    <a:lstStyle/>
                    <a:p>
                      <a:r>
                        <a:rPr lang="zh-CN" altLang="en-US" sz="1200" dirty="0" smtClean="0"/>
                        <a:t>实例</a:t>
                      </a:r>
                      <a:endParaRPr lang="zh-CN" altLang="en-US" sz="1200" dirty="0"/>
                    </a:p>
                  </a:txBody>
                  <a:tcPr/>
                </a:tc>
                <a:tc>
                  <a:txBody>
                    <a:bodyPr/>
                    <a:lstStyle/>
                    <a:p>
                      <a:r>
                        <a:rPr lang="zh-CN" altLang="en-US" sz="1200" dirty="0" smtClean="0"/>
                        <a:t>机车动力系统、单一指控系统、雷达探测系统等</a:t>
                      </a:r>
                      <a:endParaRPr lang="zh-CN" altLang="en-US" sz="1200" dirty="0"/>
                    </a:p>
                  </a:txBody>
                  <a:tcPr/>
                </a:tc>
                <a:tc>
                  <a:txBody>
                    <a:bodyPr/>
                    <a:lstStyle/>
                    <a:p>
                      <a:r>
                        <a:rPr lang="en-US" altLang="zh-CN" sz="1200" dirty="0" smtClean="0"/>
                        <a:t>GIG</a:t>
                      </a:r>
                      <a:r>
                        <a:rPr lang="zh-CN" altLang="en-US" sz="1200" dirty="0" smtClean="0"/>
                        <a:t>、</a:t>
                      </a:r>
                      <a:r>
                        <a:rPr lang="en-US" altLang="zh-CN" sz="1200" dirty="0" smtClean="0"/>
                        <a:t>Internet</a:t>
                      </a:r>
                      <a:r>
                        <a:rPr lang="zh-CN" altLang="en-US" sz="1200" dirty="0" smtClean="0"/>
                        <a:t>、社会组织、生态系统</a:t>
                      </a:r>
                      <a:endParaRPr lang="zh-CN" altLang="en-US" sz="1200" dirty="0"/>
                    </a:p>
                  </a:txBody>
                  <a:tcPr/>
                </a:tc>
                <a:tc>
                  <a:txBody>
                    <a:bodyPr/>
                    <a:lstStyle/>
                    <a:p>
                      <a:r>
                        <a:rPr lang="zh-CN" altLang="en-US" sz="1200" dirty="0" smtClean="0"/>
                        <a:t>防空体系、导弹防御体系</a:t>
                      </a:r>
                      <a:endParaRPr lang="zh-CN" altLang="en-US" sz="1200" dirty="0"/>
                    </a:p>
                  </a:txBody>
                  <a:tcPr/>
                </a:tc>
              </a:tr>
            </a:tbl>
          </a:graphicData>
        </a:graphic>
      </p:graphicFrame>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53</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Why do we need to learn </a:t>
            </a:r>
            <a:r>
              <a:rPr lang="en-US" altLang="zh-CN" dirty="0" err="1" smtClean="0"/>
              <a:t>SoS</a:t>
            </a:r>
            <a:r>
              <a:rPr lang="en-US" altLang="zh-CN" dirty="0" smtClean="0"/>
              <a:t>?</a:t>
            </a:r>
            <a:endParaRPr lang="zh-CN" altLang="en-US" dirty="0"/>
          </a:p>
        </p:txBody>
      </p:sp>
      <p:sp>
        <p:nvSpPr>
          <p:cNvPr id="3" name="内容占位符 2"/>
          <p:cNvSpPr>
            <a:spLocks noGrp="1"/>
          </p:cNvSpPr>
          <p:nvPr>
            <p:ph idx="1"/>
          </p:nvPr>
        </p:nvSpPr>
        <p:spPr>
          <a:xfrm>
            <a:off x="451945" y="1600200"/>
            <a:ext cx="8229599" cy="4648200"/>
          </a:xfrm>
        </p:spPr>
        <p:txBody>
          <a:bodyPr/>
          <a:lstStyle/>
          <a:p>
            <a:r>
              <a:rPr lang="en-US" altLang="zh-CN" sz="2400" dirty="0" smtClean="0"/>
              <a:t>Research in </a:t>
            </a:r>
            <a:r>
              <a:rPr lang="en-US" altLang="zh-CN" sz="2400" dirty="0" err="1" smtClean="0"/>
              <a:t>SoS</a:t>
            </a:r>
            <a:r>
              <a:rPr lang="en-US" altLang="zh-CN" sz="2400" dirty="0" smtClean="0"/>
              <a:t> </a:t>
            </a:r>
            <a:r>
              <a:rPr lang="en-US" altLang="zh-CN" sz="2400" dirty="0" smtClean="0">
                <a:solidFill>
                  <a:srgbClr val="FF0000"/>
                </a:solidFill>
              </a:rPr>
              <a:t>should lead </a:t>
            </a:r>
            <a:r>
              <a:rPr lang="en-US" altLang="zh-CN" sz="2400" dirty="0" smtClean="0">
                <a:solidFill>
                  <a:srgbClr val="0070C0"/>
                </a:solidFill>
              </a:rPr>
              <a:t>PROMPTLY AND DIRECTLY </a:t>
            </a:r>
            <a:r>
              <a:rPr lang="en-US" altLang="zh-CN" sz="2400" dirty="0" smtClean="0">
                <a:solidFill>
                  <a:srgbClr val="FF0000"/>
                </a:solidFill>
              </a:rPr>
              <a:t>into education</a:t>
            </a:r>
            <a:r>
              <a:rPr lang="en-US" altLang="zh-CN" sz="2400" dirty="0" smtClean="0"/>
              <a:t>. </a:t>
            </a:r>
          </a:p>
          <a:p>
            <a:pPr>
              <a:spcBef>
                <a:spcPts val="1200"/>
              </a:spcBef>
            </a:pPr>
            <a:r>
              <a:rPr lang="en-US" altLang="zh-CN" sz="2400" dirty="0" smtClean="0"/>
              <a:t>There will be high demand for students who have even </a:t>
            </a:r>
            <a:r>
              <a:rPr lang="en-US" altLang="zh-CN" sz="2400" u="sng" dirty="0" smtClean="0"/>
              <a:t>primitive knowledge </a:t>
            </a:r>
            <a:r>
              <a:rPr lang="en-US" altLang="zh-CN" sz="2400" dirty="0" smtClean="0"/>
              <a:t>in this emerging area.</a:t>
            </a:r>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2050" name="Picture 2" descr="http://www.wallpaperdip.com/wp-content/uploads/2014/05/Nelson-Mandela-Education-Quotes-Wallpaper.jpg"/>
          <p:cNvPicPr>
            <a:picLocks noChangeAspect="1" noChangeArrowheads="1"/>
          </p:cNvPicPr>
          <p:nvPr/>
        </p:nvPicPr>
        <p:blipFill>
          <a:blip r:embed="rId2" cstate="print"/>
          <a:srcRect/>
          <a:stretch>
            <a:fillRect/>
          </a:stretch>
        </p:blipFill>
        <p:spPr bwMode="auto">
          <a:xfrm>
            <a:off x="578069" y="3372752"/>
            <a:ext cx="4380734" cy="3285551"/>
          </a:xfrm>
          <a:prstGeom prst="rect">
            <a:avLst/>
          </a:prstGeom>
          <a:noFill/>
        </p:spPr>
      </p:pic>
      <p:pic>
        <p:nvPicPr>
          <p:cNvPr id="2052" name="Picture 4" descr="http://thumbs.dreamstime.com/z/basic-know-how-words-building-blocks-technology-knowledge-industry-concept-41033638.jpg"/>
          <p:cNvPicPr>
            <a:picLocks noChangeAspect="1" noChangeArrowheads="1"/>
          </p:cNvPicPr>
          <p:nvPr/>
        </p:nvPicPr>
        <p:blipFill>
          <a:blip r:embed="rId3" cstate="print"/>
          <a:srcRect l="4543" t="4249" r="6360" b="11896"/>
          <a:stretch>
            <a:fillRect/>
          </a:stretch>
        </p:blipFill>
        <p:spPr bwMode="auto">
          <a:xfrm>
            <a:off x="5517931" y="3762113"/>
            <a:ext cx="2515276" cy="2531131"/>
          </a:xfrm>
          <a:prstGeom prst="rect">
            <a:avLst/>
          </a:prstGeom>
          <a:noFill/>
        </p:spPr>
      </p:pic>
      <p:sp>
        <p:nvSpPr>
          <p:cNvPr id="11" name="灯片编号占位符 10"/>
          <p:cNvSpPr>
            <a:spLocks noGrp="1"/>
          </p:cNvSpPr>
          <p:nvPr>
            <p:ph type="sldNum" sz="quarter" idx="4"/>
          </p:nvPr>
        </p:nvSpPr>
        <p:spPr/>
        <p:txBody>
          <a:bodyPr/>
          <a:lstStyle/>
          <a:p>
            <a:pPr>
              <a:defRPr/>
            </a:pPr>
            <a:fld id="{6961AF3F-357B-4795-BA10-F3CC5EC85656}" type="slidenum">
              <a:rPr lang="en-US" altLang="ko-KR" smtClean="0"/>
              <a:pPr>
                <a:defRPr/>
              </a:pPr>
              <a:t>54</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33399" y="3121572"/>
            <a:ext cx="8095593" cy="3126828"/>
          </a:xfrm>
        </p:spPr>
        <p:txBody>
          <a:bodyPr/>
          <a:lstStyle/>
          <a:p>
            <a:r>
              <a:rPr lang="en-US" altLang="zh-CN" dirty="0" smtClean="0"/>
              <a:t>Study an </a:t>
            </a:r>
            <a:r>
              <a:rPr lang="en-US" altLang="zh-CN" dirty="0" smtClean="0">
                <a:solidFill>
                  <a:srgbClr val="FF0000"/>
                </a:solidFill>
              </a:rPr>
              <a:t>engineered</a:t>
            </a:r>
            <a:r>
              <a:rPr lang="en-US" altLang="zh-CN" dirty="0" smtClean="0"/>
              <a:t> </a:t>
            </a:r>
            <a:r>
              <a:rPr lang="en-US" altLang="zh-CN" dirty="0" err="1" smtClean="0"/>
              <a:t>SoS</a:t>
            </a:r>
            <a:r>
              <a:rPr lang="en-US" altLang="zh-CN" dirty="0" smtClean="0"/>
              <a:t> that you are interested in.</a:t>
            </a:r>
          </a:p>
          <a:p>
            <a:pPr lvl="1"/>
            <a:r>
              <a:rPr lang="en-US" altLang="zh-CN" dirty="0" smtClean="0"/>
              <a:t>Describe it with pictures and texts.</a:t>
            </a:r>
          </a:p>
          <a:p>
            <a:pPr lvl="1"/>
            <a:r>
              <a:rPr lang="en-US" altLang="zh-CN" dirty="0" smtClean="0"/>
              <a:t>Present it with PPTs in 20 </a:t>
            </a:r>
            <a:r>
              <a:rPr lang="en-US" altLang="zh-CN" dirty="0" err="1" smtClean="0"/>
              <a:t>mins</a:t>
            </a:r>
            <a:r>
              <a:rPr lang="en-US" altLang="zh-CN" dirty="0" smtClean="0"/>
              <a:t> </a:t>
            </a:r>
            <a:r>
              <a:rPr lang="zh-CN" altLang="en-US" dirty="0" smtClean="0"/>
              <a:t>                                 </a:t>
            </a:r>
            <a:r>
              <a:rPr lang="en-US" altLang="zh-CN" dirty="0" smtClean="0"/>
              <a:t>(i.e.,  approximately in 20 slides ).</a:t>
            </a:r>
            <a:endParaRPr lang="zh-CN" altLang="en-US" dirty="0"/>
          </a:p>
        </p:txBody>
      </p:sp>
      <p:sp>
        <p:nvSpPr>
          <p:cNvPr id="4" name="日期占位符 3"/>
          <p:cNvSpPr>
            <a:spLocks noGrp="1"/>
          </p:cNvSpPr>
          <p:nvPr>
            <p:ph type="dt" sz="half" idx="2"/>
          </p:nvPr>
        </p:nvSpPr>
        <p:spPr/>
        <p:txBody>
          <a:bodyPr/>
          <a:lstStyle/>
          <a:p>
            <a:pPr>
              <a:defRPr/>
            </a:pPr>
            <a:r>
              <a:rPr lang="en-US" altLang="zh-CN" smtClean="0"/>
              <a:t>Ling Zhou</a:t>
            </a:r>
            <a:endParaRPr lang="ko-KR" altLang="ko-KR" dirty="0"/>
          </a:p>
        </p:txBody>
      </p:sp>
      <p:sp>
        <p:nvSpPr>
          <p:cNvPr id="5" name="页脚占位符 4"/>
          <p:cNvSpPr>
            <a:spLocks noGrp="1"/>
          </p:cNvSpPr>
          <p:nvPr>
            <p:ph type="ftr" sz="quarter" idx="3"/>
          </p:nvPr>
        </p:nvSpPr>
        <p:spPr/>
        <p:txBody>
          <a:bodyPr/>
          <a:lstStyle/>
          <a:p>
            <a:pPr>
              <a:defRPr/>
            </a:pPr>
            <a:r>
              <a:rPr lang="en-US" altLang="ko-KR" smtClean="0"/>
              <a:t>Unit 1 Introduction</a:t>
            </a:r>
            <a:endParaRPr lang="en-US" altLang="ko-KR"/>
          </a:p>
        </p:txBody>
      </p:sp>
      <p:pic>
        <p:nvPicPr>
          <p:cNvPr id="1026" name="Picture 2" descr="http://woodfieldprimaryschool.co.uk/wp-content/uploads/2014/01/Homework-Bear.gif"/>
          <p:cNvPicPr>
            <a:picLocks noChangeAspect="1" noChangeArrowheads="1"/>
          </p:cNvPicPr>
          <p:nvPr/>
        </p:nvPicPr>
        <p:blipFill>
          <a:blip r:embed="rId2" cstate="print"/>
          <a:srcRect/>
          <a:stretch>
            <a:fillRect/>
          </a:stretch>
        </p:blipFill>
        <p:spPr bwMode="auto">
          <a:xfrm>
            <a:off x="512927" y="406125"/>
            <a:ext cx="5238750" cy="2581276"/>
          </a:xfrm>
          <a:prstGeom prst="rect">
            <a:avLst/>
          </a:prstGeom>
          <a:noFill/>
        </p:spPr>
      </p:pic>
      <p:sp>
        <p:nvSpPr>
          <p:cNvPr id="9" name="灯片编号占位符 8"/>
          <p:cNvSpPr>
            <a:spLocks noGrp="1"/>
          </p:cNvSpPr>
          <p:nvPr>
            <p:ph type="sldNum" sz="quarter" idx="4"/>
          </p:nvPr>
        </p:nvSpPr>
        <p:spPr/>
        <p:txBody>
          <a:bodyPr/>
          <a:lstStyle/>
          <a:p>
            <a:pPr>
              <a:defRPr/>
            </a:pPr>
            <a:fld id="{6961AF3F-357B-4795-BA10-F3CC5EC85656}" type="slidenum">
              <a:rPr lang="en-US" altLang="ko-KR" smtClean="0"/>
              <a:pPr>
                <a:defRPr/>
              </a:pPr>
              <a:t>55</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36" name="Picture 20" descr="http://media.defenceindustrydaily.com/images/ORD_SAM_MEADS_System_of_Systems_lg.jpg"/>
          <p:cNvPicPr>
            <a:picLocks noChangeAspect="1" noChangeArrowheads="1"/>
          </p:cNvPicPr>
          <p:nvPr/>
        </p:nvPicPr>
        <p:blipFill>
          <a:blip r:embed="rId3" cstate="print"/>
          <a:srcRect/>
          <a:stretch>
            <a:fillRect/>
          </a:stretch>
        </p:blipFill>
        <p:spPr bwMode="auto">
          <a:xfrm>
            <a:off x="10509" y="4765128"/>
            <a:ext cx="3983421" cy="1509548"/>
          </a:xfrm>
          <a:prstGeom prst="rect">
            <a:avLst/>
          </a:prstGeom>
          <a:noFill/>
        </p:spPr>
      </p:pic>
      <p:pic>
        <p:nvPicPr>
          <p:cNvPr id="546826" name="Picture 10" descr="http://assets.nydailynews.com/polopoly_fs/1.1791958!/img/httpImage/image.jpg_gen/derivatives/gallery_1200/remembering-9-11-attacks.jpg"/>
          <p:cNvPicPr>
            <a:picLocks noChangeAspect="1" noChangeArrowheads="1"/>
          </p:cNvPicPr>
          <p:nvPr/>
        </p:nvPicPr>
        <p:blipFill>
          <a:blip r:embed="rId4" cstate="print"/>
          <a:srcRect/>
          <a:stretch>
            <a:fillRect/>
          </a:stretch>
        </p:blipFill>
        <p:spPr bwMode="auto">
          <a:xfrm>
            <a:off x="6955774" y="2498571"/>
            <a:ext cx="2286000" cy="3345180"/>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applications</a:t>
            </a:r>
            <a:endParaRPr lang="zh-CN" altLang="en-US" dirty="0"/>
          </a:p>
        </p:txBody>
      </p:sp>
      <p:sp>
        <p:nvSpPr>
          <p:cNvPr id="3" name="内容占位符 2"/>
          <p:cNvSpPr>
            <a:spLocks noGrp="1"/>
          </p:cNvSpPr>
          <p:nvPr>
            <p:ph idx="1"/>
          </p:nvPr>
        </p:nvSpPr>
        <p:spPr>
          <a:xfrm>
            <a:off x="462455" y="1313794"/>
            <a:ext cx="8282151" cy="1534510"/>
          </a:xfrm>
        </p:spPr>
        <p:txBody>
          <a:bodyPr/>
          <a:lstStyle/>
          <a:p>
            <a:r>
              <a:rPr lang="en-US" altLang="zh-CN" sz="2400" dirty="0" smtClean="0"/>
              <a:t>Military, security, aerospace, space, manufacturing, service industry, environmental systems, and disaster management, …</a:t>
            </a:r>
            <a:endParaRPr lang="zh-CN" altLang="en-US" sz="2400" dirty="0" smtClean="0"/>
          </a:p>
          <a:p>
            <a:endParaRPr lang="zh-CN" altLang="en-US" dirty="0"/>
          </a:p>
        </p:txBody>
      </p:sp>
      <p:pic>
        <p:nvPicPr>
          <p:cNvPr id="546818" name="Picture 2" descr="http://www.militaryaerospace.com/content/dam/etc/medialib/new-lib/mae/online-articles/2011/12/0838.res/_jcr_content/renditions/pennwell.web.420.266.jpg"/>
          <p:cNvPicPr>
            <a:picLocks noChangeAspect="1" noChangeArrowheads="1"/>
          </p:cNvPicPr>
          <p:nvPr/>
        </p:nvPicPr>
        <p:blipFill>
          <a:blip r:embed="rId5" cstate="print"/>
          <a:srcRect/>
          <a:stretch>
            <a:fillRect/>
          </a:stretch>
        </p:blipFill>
        <p:spPr bwMode="auto">
          <a:xfrm>
            <a:off x="0" y="2504752"/>
            <a:ext cx="4000500" cy="2533650"/>
          </a:xfrm>
          <a:prstGeom prst="rect">
            <a:avLst/>
          </a:prstGeom>
          <a:noFill/>
        </p:spPr>
      </p:pic>
      <p:pic>
        <p:nvPicPr>
          <p:cNvPr id="546820" name="Picture 4" descr="GIG Communications Infrastructure - GIG Architectural Vision - DoD CIO - 2007.png"/>
          <p:cNvPicPr>
            <a:picLocks noChangeAspect="1" noChangeArrowheads="1"/>
          </p:cNvPicPr>
          <p:nvPr/>
        </p:nvPicPr>
        <p:blipFill>
          <a:blip r:embed="rId6" cstate="print"/>
          <a:srcRect b="4900"/>
          <a:stretch>
            <a:fillRect/>
          </a:stretch>
        </p:blipFill>
        <p:spPr bwMode="auto">
          <a:xfrm>
            <a:off x="3991852" y="2487674"/>
            <a:ext cx="3383574" cy="2584927"/>
          </a:xfrm>
          <a:prstGeom prst="rect">
            <a:avLst/>
          </a:prstGeom>
          <a:noFill/>
        </p:spPr>
      </p:pic>
      <p:sp>
        <p:nvSpPr>
          <p:cNvPr id="546830" name="AutoShape 14" descr="https://encrypted-tbn1.gstatic.com/images?q=tbn:ANd9GcRmRp0EgyMRUlHq0Oh4u7OBDrXifABsqCkFsyY1WpJ49qDQIqwV"/>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546832" name="Picture 16" descr="http://www.us.bureauveritas.com/wps/wcm/connect/d28635f9-4f18-4ec3-bbe4-23a96b789201/Environment-3.jpg?MOD=AJPERES&amp;CACHEID=d28635f9-4f18-4ec3-bbe4-23a96b789201"/>
          <p:cNvPicPr>
            <a:picLocks noChangeAspect="1" noChangeArrowheads="1"/>
          </p:cNvPicPr>
          <p:nvPr/>
        </p:nvPicPr>
        <p:blipFill>
          <a:blip r:embed="rId7" cstate="print"/>
          <a:srcRect b="1454"/>
          <a:stretch>
            <a:fillRect/>
          </a:stretch>
        </p:blipFill>
        <p:spPr bwMode="auto">
          <a:xfrm>
            <a:off x="4000720" y="5063688"/>
            <a:ext cx="5111750" cy="1220250"/>
          </a:xfrm>
          <a:prstGeom prst="rect">
            <a:avLst/>
          </a:prstGeom>
          <a:noFill/>
        </p:spPr>
      </p:pic>
      <p:sp>
        <p:nvSpPr>
          <p:cNvPr id="13"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4"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7" name="灯片编号占位符 16"/>
          <p:cNvSpPr>
            <a:spLocks noGrp="1"/>
          </p:cNvSpPr>
          <p:nvPr>
            <p:ph type="sldNum" sz="quarter" idx="4"/>
          </p:nvPr>
        </p:nvSpPr>
        <p:spPr/>
        <p:txBody>
          <a:bodyPr/>
          <a:lstStyle/>
          <a:p>
            <a:pPr>
              <a:defRPr/>
            </a:pPr>
            <a:fld id="{6961AF3F-357B-4795-BA10-F3CC5EC85656}" type="slidenum">
              <a:rPr lang="en-US" altLang="ko-KR" smtClean="0"/>
              <a:pPr>
                <a:defRPr/>
              </a:pPr>
              <a:t>6</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754" name="Picture 2" descr="See the source image"/>
          <p:cNvPicPr>
            <a:picLocks noChangeAspect="1" noChangeArrowheads="1"/>
          </p:cNvPicPr>
          <p:nvPr/>
        </p:nvPicPr>
        <p:blipFill>
          <a:blip r:embed="rId2"/>
          <a:srcRect/>
          <a:stretch>
            <a:fillRect/>
          </a:stretch>
        </p:blipFill>
        <p:spPr bwMode="auto">
          <a:xfrm>
            <a:off x="1332733" y="4903075"/>
            <a:ext cx="3524250" cy="2228850"/>
          </a:xfrm>
          <a:prstGeom prst="rect">
            <a:avLst/>
          </a:prstGeom>
          <a:noFill/>
        </p:spPr>
      </p:pic>
      <p:pic>
        <p:nvPicPr>
          <p:cNvPr id="65538" name="Picture 2" descr="Image result for infant stages"/>
          <p:cNvPicPr>
            <a:picLocks noChangeAspect="1" noChangeArrowheads="1"/>
          </p:cNvPicPr>
          <p:nvPr/>
        </p:nvPicPr>
        <p:blipFill>
          <a:blip r:embed="rId3" cstate="print"/>
          <a:srcRect/>
          <a:stretch>
            <a:fillRect/>
          </a:stretch>
        </p:blipFill>
        <p:spPr bwMode="auto">
          <a:xfrm>
            <a:off x="1114099" y="5570481"/>
            <a:ext cx="645702" cy="905793"/>
          </a:xfrm>
          <a:prstGeom prst="rect">
            <a:avLst/>
          </a:prstGeom>
          <a:noFill/>
        </p:spPr>
      </p:pic>
      <p:sp>
        <p:nvSpPr>
          <p:cNvPr id="2" name="标题 1"/>
          <p:cNvSpPr>
            <a:spLocks noGrp="1"/>
          </p:cNvSpPr>
          <p:nvPr>
            <p:ph type="title"/>
          </p:nvPr>
        </p:nvSpPr>
        <p:spPr/>
        <p:txBody>
          <a:bodyPr/>
          <a:lstStyle/>
          <a:p>
            <a:r>
              <a:rPr lang="en-US" altLang="zh-CN" dirty="0" smtClean="0"/>
              <a:t>Why using </a:t>
            </a:r>
            <a:r>
              <a:rPr lang="en-US" altLang="zh-CN" dirty="0" err="1" smtClean="0"/>
              <a:t>SoS</a:t>
            </a:r>
            <a:r>
              <a:rPr lang="en-US" altLang="zh-CN" dirty="0" smtClean="0"/>
              <a:t> concepts?</a:t>
            </a:r>
            <a:endParaRPr lang="zh-CN" altLang="en-US" dirty="0"/>
          </a:p>
        </p:txBody>
      </p:sp>
      <p:sp>
        <p:nvSpPr>
          <p:cNvPr id="3" name="内容占位符 2"/>
          <p:cNvSpPr>
            <a:spLocks noGrp="1"/>
          </p:cNvSpPr>
          <p:nvPr>
            <p:ph idx="1"/>
          </p:nvPr>
        </p:nvSpPr>
        <p:spPr>
          <a:xfrm>
            <a:off x="533400" y="1376856"/>
            <a:ext cx="8253248" cy="2007476"/>
          </a:xfrm>
        </p:spPr>
        <p:txBody>
          <a:bodyPr/>
          <a:lstStyle/>
          <a:p>
            <a:r>
              <a:rPr lang="en-US" altLang="zh-CN" sz="2400" dirty="0" smtClean="0"/>
              <a:t>The </a:t>
            </a:r>
            <a:r>
              <a:rPr lang="en-US" altLang="zh-CN" sz="2400" dirty="0" smtClean="0">
                <a:solidFill>
                  <a:srgbClr val="FF0000"/>
                </a:solidFill>
              </a:rPr>
              <a:t>main thrust </a:t>
            </a:r>
            <a:r>
              <a:rPr lang="en-US" altLang="zh-CN" sz="2400" dirty="0" smtClean="0"/>
              <a:t>behind the desire to view the systems as an </a:t>
            </a:r>
            <a:r>
              <a:rPr lang="en-US" altLang="zh-CN" sz="2400" dirty="0" err="1" smtClean="0"/>
              <a:t>SoS</a:t>
            </a:r>
            <a:r>
              <a:rPr lang="en-US" altLang="zh-CN" sz="2400" dirty="0" smtClean="0"/>
              <a:t> is </a:t>
            </a:r>
          </a:p>
          <a:p>
            <a:pPr lvl="1"/>
            <a:r>
              <a:rPr lang="en-US" altLang="zh-CN" sz="2000" dirty="0" smtClean="0">
                <a:solidFill>
                  <a:srgbClr val="FF0000"/>
                </a:solidFill>
              </a:rPr>
              <a:t>to obtain higher capabilities and performance </a:t>
            </a:r>
            <a:r>
              <a:rPr lang="en-US" altLang="zh-CN" sz="2000" dirty="0" smtClean="0"/>
              <a:t>than would be possible with a traditional system view.</a:t>
            </a:r>
          </a:p>
        </p:txBody>
      </p:sp>
      <p:pic>
        <p:nvPicPr>
          <p:cNvPr id="6" name="Picture 12" descr="http://web.anl.gov/pse/solar/images/content/systems_analysis_400.jpg"/>
          <p:cNvPicPr>
            <a:picLocks noChangeAspect="1" noChangeArrowheads="1"/>
          </p:cNvPicPr>
          <p:nvPr/>
        </p:nvPicPr>
        <p:blipFill>
          <a:blip r:embed="rId4" cstate="print"/>
          <a:srcRect/>
          <a:stretch>
            <a:fillRect/>
          </a:stretch>
        </p:blipFill>
        <p:spPr bwMode="auto">
          <a:xfrm>
            <a:off x="5334000" y="3257895"/>
            <a:ext cx="3810000" cy="3095625"/>
          </a:xfrm>
          <a:prstGeom prst="rect">
            <a:avLst/>
          </a:prstGeom>
          <a:noFill/>
        </p:spPr>
      </p:pic>
      <p:sp>
        <p:nvSpPr>
          <p:cNvPr id="8" name="内容占位符 2"/>
          <p:cNvSpPr txBox="1">
            <a:spLocks/>
          </p:cNvSpPr>
          <p:nvPr/>
        </p:nvSpPr>
        <p:spPr bwMode="auto">
          <a:xfrm>
            <a:off x="515008" y="3016469"/>
            <a:ext cx="4719144" cy="345790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lvl="0" indent="-342900">
              <a:spcBef>
                <a:spcPct val="20000"/>
              </a:spcBef>
              <a:buClr>
                <a:schemeClr val="accent2"/>
              </a:buClr>
              <a:buSzPct val="85000"/>
              <a:buFont typeface="Wingdings" pitchFamily="2" charset="2"/>
              <a:buChar char="q"/>
            </a:pPr>
            <a:r>
              <a:rPr lang="en-US" altLang="zh-CN" kern="0" dirty="0" smtClean="0">
                <a:latin typeface="+mn-lt"/>
              </a:rPr>
              <a:t>The </a:t>
            </a:r>
            <a:r>
              <a:rPr lang="en-US" altLang="zh-CN" kern="0" dirty="0" err="1" smtClean="0">
                <a:latin typeface="+mn-lt"/>
              </a:rPr>
              <a:t>SoS</a:t>
            </a:r>
            <a:r>
              <a:rPr lang="en-US" altLang="zh-CN" kern="0" dirty="0" smtClean="0">
                <a:latin typeface="+mn-lt"/>
              </a:rPr>
              <a:t> concept presents a </a:t>
            </a:r>
            <a:r>
              <a:rPr lang="en-US" altLang="zh-CN" u="sng" kern="0" dirty="0" smtClean="0">
                <a:solidFill>
                  <a:srgbClr val="FF0000"/>
                </a:solidFill>
                <a:latin typeface="+mn-lt"/>
              </a:rPr>
              <a:t>high-level viewpoint</a:t>
            </a:r>
            <a:r>
              <a:rPr lang="en-US" altLang="zh-CN" u="sng" kern="0" dirty="0" smtClean="0">
                <a:latin typeface="+mn-lt"/>
              </a:rPr>
              <a:t> </a:t>
            </a:r>
            <a:r>
              <a:rPr lang="en-US" altLang="zh-CN" kern="0" dirty="0" smtClean="0">
                <a:latin typeface="+mn-lt"/>
              </a:rPr>
              <a:t>and explains the </a:t>
            </a:r>
            <a:r>
              <a:rPr lang="en-US" altLang="zh-CN" u="sng" kern="0" dirty="0" smtClean="0">
                <a:solidFill>
                  <a:srgbClr val="FF0000"/>
                </a:solidFill>
                <a:latin typeface="+mn-lt"/>
              </a:rPr>
              <a:t>interactions</a:t>
            </a:r>
            <a:r>
              <a:rPr lang="en-US" altLang="zh-CN" u="sng" kern="0" dirty="0" smtClean="0">
                <a:latin typeface="+mn-lt"/>
              </a:rPr>
              <a:t> </a:t>
            </a:r>
            <a:r>
              <a:rPr lang="en-US" altLang="zh-CN" kern="0" dirty="0" smtClean="0">
                <a:latin typeface="+mn-lt"/>
              </a:rPr>
              <a:t>between each of the independent systems.</a:t>
            </a:r>
            <a:r>
              <a:rPr kumimoji="0" lang="en-US" altLang="zh-CN" sz="2400" b="0" i="0" u="none" strike="noStrike" kern="0" cap="none" spc="0" normalizeH="0" baseline="0" noProof="0" dirty="0" smtClean="0">
                <a:ln>
                  <a:noFill/>
                </a:ln>
                <a:solidFill>
                  <a:schemeClr val="tx1"/>
                </a:solidFill>
                <a:effectLst/>
                <a:uLnTx/>
                <a:uFillTx/>
                <a:latin typeface="+mn-lt"/>
                <a:cs typeface="+mn-cs"/>
              </a:rPr>
              <a:t> </a:t>
            </a:r>
          </a:p>
          <a:p>
            <a:pPr marL="742950" marR="0" lvl="1" indent="-285750" algn="l" defTabSz="914400" rtl="0" eaLnBrk="0" fontAlgn="base" latinLnBrk="0" hangingPunct="0">
              <a:lnSpc>
                <a:spcPct val="100000"/>
              </a:lnSpc>
              <a:spcBef>
                <a:spcPct val="20000"/>
              </a:spcBef>
              <a:spcAft>
                <a:spcPct val="0"/>
              </a:spcAft>
              <a:buClr>
                <a:schemeClr val="accent2"/>
              </a:buClr>
              <a:buSzPct val="75000"/>
              <a:buFont typeface="Wingdings" pitchFamily="2" charset="2"/>
              <a:buChar char="v"/>
              <a:tabLst/>
              <a:defRPr/>
            </a:pPr>
            <a:r>
              <a:rPr kumimoji="0" lang="en-US" altLang="zh-CN" sz="2000" b="0" i="0" u="none" strike="noStrike" kern="0" cap="none" spc="0" normalizeH="0" baseline="0" noProof="0" dirty="0" smtClean="0">
                <a:ln>
                  <a:noFill/>
                </a:ln>
                <a:solidFill>
                  <a:schemeClr val="tx1"/>
                </a:solidFill>
                <a:effectLst/>
                <a:uLnTx/>
                <a:uFillTx/>
                <a:latin typeface="+mn-lt"/>
              </a:rPr>
              <a:t>Still at its developing stages</a:t>
            </a:r>
          </a:p>
        </p:txBody>
      </p:sp>
      <p:sp>
        <p:nvSpPr>
          <p:cNvPr id="10"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1"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4" name="灯片编号占位符 13"/>
          <p:cNvSpPr>
            <a:spLocks noGrp="1"/>
          </p:cNvSpPr>
          <p:nvPr>
            <p:ph type="sldNum" sz="quarter" idx="4"/>
          </p:nvPr>
        </p:nvSpPr>
        <p:spPr/>
        <p:txBody>
          <a:bodyPr/>
          <a:lstStyle/>
          <a:p>
            <a:pPr>
              <a:defRPr/>
            </a:pPr>
            <a:fld id="{6961AF3F-357B-4795-BA10-F3CC5EC85656}" type="slidenum">
              <a:rPr lang="en-US" altLang="ko-KR" smtClean="0"/>
              <a:pPr>
                <a:defRPr/>
              </a:pPr>
              <a:t>7</a:t>
            </a:fld>
            <a:r>
              <a:rPr lang="en-US" altLang="ko-KR" smtClean="0"/>
              <a:t>/55</a:t>
            </a:r>
            <a:endParaRPr lang="en-US" altLang="ko-K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65538"/>
                                        </p:tgtEl>
                                      </p:cBhvr>
                                    </p:animEffect>
                                    <p:animScale>
                                      <p:cBhvr>
                                        <p:cTn id="7" dur="250" autoRev="1" fill="hold"/>
                                        <p:tgtEl>
                                          <p:spTgt spid="6553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1240221" y="1639614"/>
            <a:ext cx="4288219" cy="472965"/>
          </a:xfrm>
          <a:prstGeom prst="rect">
            <a:avLst/>
          </a:prstGeom>
          <a:ln>
            <a:headEnd type="none" w="med" len="med"/>
            <a:tailEnd type="none" w="med" len="med"/>
          </a:ln>
        </p:spPr>
        <p:style>
          <a:lnRef idx="0">
            <a:schemeClr val="accent2"/>
          </a:lnRef>
          <a:fillRef idx="3">
            <a:schemeClr val="accent2"/>
          </a:fillRef>
          <a:effectRef idx="3">
            <a:schemeClr val="accent2"/>
          </a:effectRef>
          <a:fontRef idx="minor">
            <a:schemeClr val="lt1"/>
          </a:fontRef>
        </p:style>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smtClean="0">
              <a:ln>
                <a:noFill/>
              </a:ln>
              <a:solidFill>
                <a:schemeClr val="tx1"/>
              </a:solidFill>
              <a:effectLst/>
              <a:latin typeface="Times New Roman" pitchFamily="18" charset="0"/>
            </a:endParaRPr>
          </a:p>
        </p:txBody>
      </p:sp>
      <p:pic>
        <p:nvPicPr>
          <p:cNvPr id="7" name="Picture 18" descr="SOA &amp; XML Security Experiments - Cooperative ESM Operations - CESMO - Norwegian Defence Research Establishment - FFI - 2008.png"/>
          <p:cNvPicPr>
            <a:picLocks noChangeAspect="1" noChangeArrowheads="1"/>
          </p:cNvPicPr>
          <p:nvPr/>
        </p:nvPicPr>
        <p:blipFill>
          <a:blip r:embed="rId3" cstate="print"/>
          <a:srcRect b="8652"/>
          <a:stretch>
            <a:fillRect/>
          </a:stretch>
        </p:blipFill>
        <p:spPr bwMode="auto">
          <a:xfrm>
            <a:off x="5334000" y="3913900"/>
            <a:ext cx="3810000" cy="2375345"/>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 a practical definition</a:t>
            </a:r>
            <a:endParaRPr lang="zh-CN" altLang="en-US" dirty="0"/>
          </a:p>
        </p:txBody>
      </p:sp>
      <p:sp>
        <p:nvSpPr>
          <p:cNvPr id="3" name="内容占位符 2"/>
          <p:cNvSpPr>
            <a:spLocks noGrp="1"/>
          </p:cNvSpPr>
          <p:nvPr>
            <p:ph idx="1"/>
          </p:nvPr>
        </p:nvSpPr>
        <p:spPr/>
        <p:txBody>
          <a:bodyPr/>
          <a:lstStyle/>
          <a:p>
            <a:r>
              <a:rPr lang="en-US" altLang="zh-CN" dirty="0" smtClean="0"/>
              <a:t>A </a:t>
            </a:r>
            <a:r>
              <a:rPr lang="en-US" altLang="zh-CN" dirty="0" smtClean="0">
                <a:hlinkClick r:id="rId4" action="ppaction://hlinkfile"/>
              </a:rPr>
              <a:t>system of systems (</a:t>
            </a:r>
            <a:r>
              <a:rPr lang="en-US" altLang="zh-CN" dirty="0" err="1" smtClean="0">
                <a:hlinkClick r:id="rId4" action="ppaction://hlinkfile"/>
              </a:rPr>
              <a:t>SoS</a:t>
            </a:r>
            <a:r>
              <a:rPr lang="en-US" altLang="zh-CN" dirty="0" smtClean="0">
                <a:hlinkClick r:id="rId4" action="ppaction://hlinkfile"/>
              </a:rPr>
              <a:t>) </a:t>
            </a:r>
            <a:r>
              <a:rPr lang="en-US" altLang="zh-CN" dirty="0" smtClean="0"/>
              <a:t>is a “</a:t>
            </a:r>
            <a:r>
              <a:rPr lang="en-US" altLang="zh-CN" dirty="0" err="1" smtClean="0"/>
              <a:t>supersystem</a:t>
            </a:r>
            <a:r>
              <a:rPr lang="en-US" altLang="zh-CN" dirty="0" smtClean="0"/>
              <a:t>” comprised of other </a:t>
            </a:r>
            <a:r>
              <a:rPr lang="en-US" altLang="zh-CN" u="sng" dirty="0" smtClean="0"/>
              <a:t>heterogeneous </a:t>
            </a:r>
            <a:r>
              <a:rPr lang="en-US" altLang="zh-CN" dirty="0" smtClean="0"/>
              <a:t>elements that themselves are </a:t>
            </a:r>
            <a:r>
              <a:rPr lang="en-US" altLang="zh-CN" u="sng" dirty="0" smtClean="0"/>
              <a:t>independent</a:t>
            </a:r>
            <a:r>
              <a:rPr lang="en-US" altLang="zh-CN" dirty="0" smtClean="0"/>
              <a:t> complex operational systems and </a:t>
            </a:r>
            <a:r>
              <a:rPr lang="en-US" altLang="zh-CN" u="sng" dirty="0" smtClean="0"/>
              <a:t>interact </a:t>
            </a:r>
            <a:r>
              <a:rPr lang="en-US" altLang="zh-CN" dirty="0" smtClean="0"/>
              <a:t>among themselves </a:t>
            </a:r>
            <a:r>
              <a:rPr lang="en-US" altLang="zh-CN" u="sng" dirty="0" smtClean="0"/>
              <a:t>to achieve a common goal</a:t>
            </a:r>
            <a:r>
              <a:rPr lang="en-US" altLang="zh-CN" dirty="0" smtClean="0"/>
              <a:t>.</a:t>
            </a:r>
          </a:p>
          <a:p>
            <a:pPr>
              <a:buNone/>
            </a:pPr>
            <a:endParaRPr lang="en-US" altLang="zh-CN" dirty="0" smtClean="0"/>
          </a:p>
          <a:p>
            <a:pPr lvl="1"/>
            <a:r>
              <a:rPr lang="en-US" altLang="zh-CN" dirty="0" smtClean="0">
                <a:solidFill>
                  <a:srgbClr val="0070C0"/>
                </a:solidFill>
              </a:rPr>
              <a:t>The goal may be cost, </a:t>
            </a:r>
          </a:p>
          <a:p>
            <a:pPr lvl="1">
              <a:buNone/>
            </a:pPr>
            <a:r>
              <a:rPr lang="en-US" altLang="zh-CN" dirty="0" smtClean="0">
                <a:solidFill>
                  <a:srgbClr val="0070C0"/>
                </a:solidFill>
              </a:rPr>
              <a:t>performance, robustness…</a:t>
            </a:r>
          </a:p>
        </p:txBody>
      </p:sp>
      <p:sp>
        <p:nvSpPr>
          <p:cNvPr id="9"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0"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3" name="灯片编号占位符 12"/>
          <p:cNvSpPr>
            <a:spLocks noGrp="1"/>
          </p:cNvSpPr>
          <p:nvPr>
            <p:ph type="sldNum" sz="quarter" idx="4"/>
          </p:nvPr>
        </p:nvSpPr>
        <p:spPr/>
        <p:txBody>
          <a:bodyPr/>
          <a:lstStyle/>
          <a:p>
            <a:pPr>
              <a:defRPr/>
            </a:pPr>
            <a:fld id="{6961AF3F-357B-4795-BA10-F3CC5EC85656}" type="slidenum">
              <a:rPr lang="en-US" altLang="ko-KR" smtClean="0"/>
              <a:pPr>
                <a:defRPr/>
              </a:pPr>
              <a:t>8</a:t>
            </a:fld>
            <a:r>
              <a:rPr lang="en-US" altLang="ko-KR" smtClean="0"/>
              <a:t>/55</a:t>
            </a:r>
            <a:endParaRPr lang="en-US" altLang="ko-KR"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9110" name="Picture 6" descr="Integrated observing systems, space-based, air-based, cryosphere-based, land-based and ocean based are combined through&#10;data management to provide information influencing health, disasters, forecasts, energy, water, climate, agriculture, ecology and oceans."/>
          <p:cNvPicPr>
            <a:picLocks noChangeAspect="1" noChangeArrowheads="1"/>
          </p:cNvPicPr>
          <p:nvPr/>
        </p:nvPicPr>
        <p:blipFill>
          <a:blip r:embed="rId3" cstate="print"/>
          <a:srcRect/>
          <a:stretch>
            <a:fillRect/>
          </a:stretch>
        </p:blipFill>
        <p:spPr bwMode="auto">
          <a:xfrm>
            <a:off x="1679574" y="2743199"/>
            <a:ext cx="5486400" cy="4114801"/>
          </a:xfrm>
          <a:prstGeom prst="rect">
            <a:avLst/>
          </a:prstGeom>
          <a:noFill/>
        </p:spPr>
      </p:pic>
      <p:sp>
        <p:nvSpPr>
          <p:cNvPr id="2" name="标题 1"/>
          <p:cNvSpPr>
            <a:spLocks noGrp="1"/>
          </p:cNvSpPr>
          <p:nvPr>
            <p:ph type="title"/>
          </p:nvPr>
        </p:nvSpPr>
        <p:spPr/>
        <p:txBody>
          <a:bodyPr/>
          <a:lstStyle/>
          <a:p>
            <a:r>
              <a:rPr lang="en-US" altLang="zh-CN" dirty="0" err="1" smtClean="0"/>
              <a:t>SoS</a:t>
            </a:r>
            <a:r>
              <a:rPr lang="en-US" altLang="zh-CN" dirty="0" smtClean="0"/>
              <a:t> – other relevant definition </a:t>
            </a:r>
            <a:endParaRPr lang="zh-CN" altLang="en-US" dirty="0"/>
          </a:p>
        </p:txBody>
      </p:sp>
      <p:sp>
        <p:nvSpPr>
          <p:cNvPr id="3" name="内容占位符 2"/>
          <p:cNvSpPr>
            <a:spLocks noGrp="1"/>
          </p:cNvSpPr>
          <p:nvPr>
            <p:ph idx="1"/>
          </p:nvPr>
        </p:nvSpPr>
        <p:spPr>
          <a:xfrm>
            <a:off x="388883" y="1313795"/>
            <a:ext cx="8429295" cy="4882055"/>
          </a:xfrm>
        </p:spPr>
        <p:txBody>
          <a:bodyPr/>
          <a:lstStyle/>
          <a:p>
            <a:r>
              <a:rPr lang="en-US" altLang="zh-CN" sz="2400" dirty="0" smtClean="0"/>
              <a:t>Systems-of-Systems (</a:t>
            </a:r>
            <a:r>
              <a:rPr lang="en-US" altLang="zh-CN" sz="2400" dirty="0" err="1" smtClean="0"/>
              <a:t>SoS</a:t>
            </a:r>
            <a:r>
              <a:rPr lang="en-US" altLang="zh-CN" sz="2400" dirty="0" smtClean="0"/>
              <a:t>) describe the large scale </a:t>
            </a:r>
            <a:r>
              <a:rPr lang="en-US" altLang="zh-CN" sz="2400" dirty="0" smtClean="0">
                <a:solidFill>
                  <a:srgbClr val="FF0000"/>
                </a:solidFill>
              </a:rPr>
              <a:t>integration </a:t>
            </a:r>
            <a:r>
              <a:rPr lang="en-US" altLang="zh-CN" sz="2400" dirty="0" smtClean="0"/>
              <a:t>of many independent self-contained </a:t>
            </a:r>
            <a:r>
              <a:rPr lang="en-US" altLang="zh-CN" sz="2400" dirty="0" smtClean="0">
                <a:solidFill>
                  <a:srgbClr val="FF0000"/>
                </a:solidFill>
              </a:rPr>
              <a:t>IT systems</a:t>
            </a:r>
            <a:r>
              <a:rPr lang="en-US" altLang="zh-CN" sz="2400" dirty="0" smtClean="0"/>
              <a:t> to satisfy global needs from citizens, taking into account multi-system requests.</a:t>
            </a:r>
            <a:endParaRPr lang="zh-CN" altLang="en-US" sz="2400" dirty="0"/>
          </a:p>
        </p:txBody>
      </p:sp>
      <p:sp>
        <p:nvSpPr>
          <p:cNvPr id="559106" name="AutoShape 2" descr="https://ec.europa.eu/digital-agenda/sites/digital-agenda/files/styles/main_image/public/sos-web_intro.jpg?itok=6XElHCT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559108" name="AutoShape 4" descr="https://ec.europa.eu/digital-agenda/sites/digital-agenda/files/styles/main_image/public/sos-web_intro.jpg?itok=6XElHCTt"/>
          <p:cNvSpPr>
            <a:spLocks noChangeAspect="1" noChangeArrowheads="1"/>
          </p:cNvSpPr>
          <p:nvPr/>
        </p:nvSpPr>
        <p:spPr bwMode="auto">
          <a:xfrm>
            <a:off x="63500" y="-136525"/>
            <a:ext cx="304800" cy="304800"/>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0" name="Date Placeholder 1"/>
          <p:cNvSpPr>
            <a:spLocks noGrp="1"/>
          </p:cNvSpPr>
          <p:nvPr>
            <p:ph type="dt" sz="half" idx="2"/>
          </p:nvPr>
        </p:nvSpPr>
        <p:spPr>
          <a:xfrm>
            <a:off x="685800" y="6490130"/>
            <a:ext cx="1905000" cy="457200"/>
          </a:xfrm>
        </p:spPr>
        <p:txBody>
          <a:bodyPr/>
          <a:lstStyle>
            <a:lvl1pPr>
              <a:defRPr>
                <a:latin typeface="+mn-lt"/>
              </a:defRPr>
            </a:lvl1pPr>
          </a:lstStyle>
          <a:p>
            <a:pPr>
              <a:defRPr/>
            </a:pPr>
            <a:r>
              <a:rPr lang="en-US" altLang="zh-CN" smtClean="0"/>
              <a:t>Ling Zhou</a:t>
            </a:r>
            <a:endParaRPr lang="ko-KR" altLang="ko-KR" dirty="0"/>
          </a:p>
        </p:txBody>
      </p:sp>
      <p:sp>
        <p:nvSpPr>
          <p:cNvPr id="11" name="Footer Placeholder 2"/>
          <p:cNvSpPr>
            <a:spLocks noGrp="1"/>
          </p:cNvSpPr>
          <p:nvPr>
            <p:ph type="ftr" sz="quarter" idx="3"/>
          </p:nvPr>
        </p:nvSpPr>
        <p:spPr>
          <a:xfrm>
            <a:off x="5410200" y="6490130"/>
            <a:ext cx="2895600" cy="457200"/>
          </a:xfrm>
        </p:spPr>
        <p:txBody>
          <a:bodyPr/>
          <a:lstStyle>
            <a:lvl1pPr>
              <a:defRPr>
                <a:ea typeface="굴림" charset="-127"/>
              </a:defRPr>
            </a:lvl1pPr>
          </a:lstStyle>
          <a:p>
            <a:pPr>
              <a:defRPr/>
            </a:pPr>
            <a:r>
              <a:rPr lang="en-US" altLang="ko-KR" smtClean="0"/>
              <a:t>Unit 1 Introduction</a:t>
            </a:r>
            <a:endParaRPr lang="en-US" altLang="ko-KR">
              <a:latin typeface="Times New Roman" pitchFamily="18" charset="0"/>
            </a:endParaRPr>
          </a:p>
        </p:txBody>
      </p:sp>
      <p:sp>
        <p:nvSpPr>
          <p:cNvPr id="14" name="灯片编号占位符 13"/>
          <p:cNvSpPr>
            <a:spLocks noGrp="1"/>
          </p:cNvSpPr>
          <p:nvPr>
            <p:ph type="sldNum" sz="quarter" idx="4"/>
          </p:nvPr>
        </p:nvSpPr>
        <p:spPr/>
        <p:txBody>
          <a:bodyPr/>
          <a:lstStyle/>
          <a:p>
            <a:pPr>
              <a:defRPr/>
            </a:pPr>
            <a:fld id="{6961AF3F-357B-4795-BA10-F3CC5EC85656}" type="slidenum">
              <a:rPr lang="en-US" altLang="ko-KR" smtClean="0"/>
              <a:pPr>
                <a:defRPr/>
              </a:pPr>
              <a:t>9</a:t>
            </a:fld>
            <a:r>
              <a:rPr lang="en-US" altLang="ko-KR" smtClean="0"/>
              <a:t>/55</a:t>
            </a:r>
            <a:endParaRPr lang="en-US" altLang="ko-KR" dirty="0"/>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Comic Sans MS"/>
        <a:ea typeface=""/>
        <a:cs typeface=""/>
      </a:majorFont>
      <a:minorFont>
        <a:latin typeface="Comic Sans M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43521</TotalTime>
  <Words>4794</Words>
  <Application>Microsoft Office PowerPoint</Application>
  <PresentationFormat>全屏显示(4:3)</PresentationFormat>
  <Paragraphs>748</Paragraphs>
  <Slides>55</Slides>
  <Notes>35</Notes>
  <HiddenSlides>2</HiddenSlides>
  <MMClips>0</MMClips>
  <ScaleCrop>false</ScaleCrop>
  <HeadingPairs>
    <vt:vector size="4" baseType="variant">
      <vt:variant>
        <vt:lpstr>主题</vt:lpstr>
      </vt:variant>
      <vt:variant>
        <vt:i4>1</vt:i4>
      </vt:variant>
      <vt:variant>
        <vt:lpstr>幻灯片标题</vt:lpstr>
      </vt:variant>
      <vt:variant>
        <vt:i4>55</vt:i4>
      </vt:variant>
    </vt:vector>
  </HeadingPairs>
  <TitlesOfParts>
    <vt:vector size="56" baseType="lpstr">
      <vt:lpstr>Default Design</vt:lpstr>
      <vt:lpstr>幻灯片 1</vt:lpstr>
      <vt:lpstr>幻灯片 2</vt:lpstr>
      <vt:lpstr>Course content</vt:lpstr>
      <vt:lpstr>Unit 1: roadmap</vt:lpstr>
      <vt:lpstr>What is a system of systems (SoS)</vt:lpstr>
      <vt:lpstr>SoS applications</vt:lpstr>
      <vt:lpstr>Why using SoS concepts?</vt:lpstr>
      <vt:lpstr>SoS – a practical definition</vt:lpstr>
      <vt:lpstr>SoS – other relevant definition </vt:lpstr>
      <vt:lpstr>SoS – More definitions</vt:lpstr>
      <vt:lpstr>More SoS  definitions</vt:lpstr>
      <vt:lpstr>SoS examples</vt:lpstr>
      <vt:lpstr>SoS are everywhere</vt:lpstr>
      <vt:lpstr>幻灯片 14</vt:lpstr>
      <vt:lpstr>幻灯片 15</vt:lpstr>
      <vt:lpstr>The undergoing example in 2020</vt:lpstr>
      <vt:lpstr>Unit 1: roadmap</vt:lpstr>
      <vt:lpstr>Challenging problems in SoS</vt:lpstr>
      <vt:lpstr>Unit 1: roadmap</vt:lpstr>
      <vt:lpstr>Theoretical problems</vt:lpstr>
      <vt:lpstr>SoS continuum</vt:lpstr>
      <vt:lpstr>Open systems approach to SoSE</vt:lpstr>
      <vt:lpstr>SoS several principal characteristics</vt:lpstr>
      <vt:lpstr>Engineering of SoS</vt:lpstr>
      <vt:lpstr>Standards of SoS</vt:lpstr>
      <vt:lpstr>SoS architecting</vt:lpstr>
      <vt:lpstr>SoS simulation</vt:lpstr>
      <vt:lpstr>SoS integration</vt:lpstr>
      <vt:lpstr>Emergence in SoS (1)</vt:lpstr>
      <vt:lpstr>Emergent behaviors</vt:lpstr>
      <vt:lpstr>Emergence in SoS (2)</vt:lpstr>
      <vt:lpstr>SoS management:  the governance of paradox</vt:lpstr>
      <vt:lpstr>Unit 1: roadmap</vt:lpstr>
      <vt:lpstr>Implementation problems</vt:lpstr>
      <vt:lpstr>SE for Dept. Defense SoS</vt:lpstr>
      <vt:lpstr>e-Enabling and SoS aircraft design via SoSE</vt:lpstr>
      <vt:lpstr>A SoS perspective on infrastructures</vt:lpstr>
      <vt:lpstr>Sensor networks</vt:lpstr>
      <vt:lpstr>A SoS View of Services</vt:lpstr>
      <vt:lpstr>SoSE in space exploration</vt:lpstr>
      <vt:lpstr>Communication and Navigation in Space SoS</vt:lpstr>
      <vt:lpstr>Electric Power Systems (EPS) Grids as SoS</vt:lpstr>
      <vt:lpstr>Transportation Systems</vt:lpstr>
      <vt:lpstr>Intelligent Transport System (ITS)</vt:lpstr>
      <vt:lpstr>Healthcare Systems</vt:lpstr>
      <vt:lpstr>Healthcare SoS</vt:lpstr>
      <vt:lpstr>Dynamic Crisis Response SoS</vt:lpstr>
      <vt:lpstr>Regional Area Crisis Management SoS</vt:lpstr>
      <vt:lpstr>More topics</vt:lpstr>
      <vt:lpstr>Unit 1: roadmap</vt:lpstr>
      <vt:lpstr>Conclusions</vt:lpstr>
      <vt:lpstr>Main differences between SOSE and SE</vt:lpstr>
      <vt:lpstr>幻灯片 53</vt:lpstr>
      <vt:lpstr>Why do we need to learn SoS?</vt:lpstr>
      <vt:lpstr>幻灯片 55</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4th Edition: Chapter 1</dc:title>
  <dc:creator>Jim Kurose and Keith Ross</dc:creator>
  <cp:lastModifiedBy>lenovo</cp:lastModifiedBy>
  <cp:revision>903</cp:revision>
  <dcterms:created xsi:type="dcterms:W3CDTF">1999-10-08T19:08:27Z</dcterms:created>
  <dcterms:modified xsi:type="dcterms:W3CDTF">2020-02-25T05:54:42Z</dcterms:modified>
</cp:coreProperties>
</file>